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7" r:id="rId3"/>
    <p:sldId id="258" r:id="rId4"/>
    <p:sldId id="26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hy Bogaart" initials="CB" lastIdx="8" clrIdx="0">
    <p:extLst>
      <p:ext uri="{19B8F6BF-5375-455C-9EA6-DF929625EA0E}">
        <p15:presenceInfo xmlns:p15="http://schemas.microsoft.com/office/powerpoint/2012/main" userId="S-1-5-21-3339116931-2254099773-416180467-2861" providerId="AD"/>
      </p:ext>
    </p:extLst>
  </p:cmAuthor>
  <p:cmAuthor id="2" name="valerie lam" initials="vl" lastIdx="7" clrIdx="1">
    <p:extLst>
      <p:ext uri="{19B8F6BF-5375-455C-9EA6-DF929625EA0E}">
        <p15:presenceInfo xmlns:p15="http://schemas.microsoft.com/office/powerpoint/2012/main" userId="S-1-5-21-3339116931-2254099773-416180467-29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A688A7-9A5E-4C65-B069-EB75FA7987A7}" type="datetimeFigureOut">
              <a:rPr lang="en-CA" smtClean="0"/>
              <a:t>17/04/2015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D5C4C-817E-49BE-ABE3-014334B7B66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5536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B642F-765A-4F57-B670-419BAE85DF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17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C8A7-B230-4D53-96C3-34432D54906B}" type="datetimeFigureOut">
              <a:rPr lang="en-CA" smtClean="0"/>
              <a:t>17/04/2015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5AB3-0B07-4CDC-994F-E246B93E5C7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0691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C8A7-B230-4D53-96C3-34432D54906B}" type="datetimeFigureOut">
              <a:rPr lang="en-CA" smtClean="0"/>
              <a:t>17/04/2015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5AB3-0B07-4CDC-994F-E246B93E5C7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6671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C8A7-B230-4D53-96C3-34432D54906B}" type="datetimeFigureOut">
              <a:rPr lang="en-CA" smtClean="0"/>
              <a:t>17/04/2015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5AB3-0B07-4CDC-994F-E246B93E5C7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7306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47F8-C29F-468D-A7F5-DD3D3B540FD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6A1C-70AB-4DD2-BB4D-63762AF828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785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47F8-C29F-468D-A7F5-DD3D3B540FD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6A1C-70AB-4DD2-BB4D-63762AF828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016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47F8-C29F-468D-A7F5-DD3D3B540FD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6A1C-70AB-4DD2-BB4D-63762AF828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151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47F8-C29F-468D-A7F5-DD3D3B540FD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6A1C-70AB-4DD2-BB4D-63762AF828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968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47F8-C29F-468D-A7F5-DD3D3B540FD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6A1C-70AB-4DD2-BB4D-63762AF828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9937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47F8-C29F-468D-A7F5-DD3D3B540FD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6A1C-70AB-4DD2-BB4D-63762AF828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9166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47F8-C29F-468D-A7F5-DD3D3B540FD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6A1C-70AB-4DD2-BB4D-63762AF828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0516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47F8-C29F-468D-A7F5-DD3D3B540FD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6A1C-70AB-4DD2-BB4D-63762AF828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91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C8A7-B230-4D53-96C3-34432D54906B}" type="datetimeFigureOut">
              <a:rPr lang="en-CA" smtClean="0"/>
              <a:t>17/04/2015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5AB3-0B07-4CDC-994F-E246B93E5C7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5261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47F8-C29F-468D-A7F5-DD3D3B540FD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6A1C-70AB-4DD2-BB4D-63762AF828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5644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47F8-C29F-468D-A7F5-DD3D3B540FD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6A1C-70AB-4DD2-BB4D-63762AF828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9999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47F8-C29F-468D-A7F5-DD3D3B540FD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6A1C-70AB-4DD2-BB4D-63762AF828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59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C8A7-B230-4D53-96C3-34432D54906B}" type="datetimeFigureOut">
              <a:rPr lang="en-CA" smtClean="0"/>
              <a:t>17/04/2015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5AB3-0B07-4CDC-994F-E246B93E5C7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312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C8A7-B230-4D53-96C3-34432D54906B}" type="datetimeFigureOut">
              <a:rPr lang="en-CA" smtClean="0"/>
              <a:t>17/04/2015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5AB3-0B07-4CDC-994F-E246B93E5C7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0588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C8A7-B230-4D53-96C3-34432D54906B}" type="datetimeFigureOut">
              <a:rPr lang="en-CA" smtClean="0"/>
              <a:t>17/04/2015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5AB3-0B07-4CDC-994F-E246B93E5C7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4936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C8A7-B230-4D53-96C3-34432D54906B}" type="datetimeFigureOut">
              <a:rPr lang="en-CA" smtClean="0"/>
              <a:t>17/04/2015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5AB3-0B07-4CDC-994F-E246B93E5C7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0850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C8A7-B230-4D53-96C3-34432D54906B}" type="datetimeFigureOut">
              <a:rPr lang="en-CA" smtClean="0"/>
              <a:t>17/04/2015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5AB3-0B07-4CDC-994F-E246B93E5C7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107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C8A7-B230-4D53-96C3-34432D54906B}" type="datetimeFigureOut">
              <a:rPr lang="en-CA" smtClean="0"/>
              <a:t>17/04/2015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5AB3-0B07-4CDC-994F-E246B93E5C7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1697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C8A7-B230-4D53-96C3-34432D54906B}" type="datetimeFigureOut">
              <a:rPr lang="en-CA" smtClean="0"/>
              <a:t>17/04/2015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5AB3-0B07-4CDC-994F-E246B93E5C7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306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6C8A7-B230-4D53-96C3-34432D54906B}" type="datetimeFigureOut">
              <a:rPr lang="en-CA" smtClean="0"/>
              <a:t>17/04/2015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C5AB3-0B07-4CDC-994F-E246B93E5C7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92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347F8-C29F-468D-A7F5-DD3D3B540FD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96A1C-70AB-4DD2-BB4D-63762AF828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3.jpeg"/><Relationship Id="rId10" Type="http://schemas.openxmlformats.org/officeDocument/2006/relationships/image" Target="../media/image2.png"/><Relationship Id="rId9" Type="http://schemas.openxmlformats.org/officeDocument/2006/relationships/image" Target="../media/image3.pd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10" Type="http://schemas.openxmlformats.org/officeDocument/2006/relationships/image" Target="../media/image2.png"/><Relationship Id="rId9" Type="http://schemas.openxmlformats.org/officeDocument/2006/relationships/image" Target="../media/image3.pd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10" Type="http://schemas.openxmlformats.org/officeDocument/2006/relationships/image" Target="../media/image2.png"/><Relationship Id="rId9" Type="http://schemas.openxmlformats.org/officeDocument/2006/relationships/image" Target="../media/image3.pd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12" Type="http://schemas.openxmlformats.org/officeDocument/2006/relationships/hyperlink" Target="https://twitter.com/search?q=#ORIONAC&amp;src=typd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11" Type="http://schemas.openxmlformats.org/officeDocument/2006/relationships/hyperlink" Target="https://twitter.com/ORIONNetwork" TargetMode="External"/><Relationship Id="rId10" Type="http://schemas.openxmlformats.org/officeDocument/2006/relationships/image" Target="../media/image2.png"/><Relationship Id="rId9" Type="http://schemas.openxmlformats.org/officeDocument/2006/relationships/image" Target="../media/image3.pdf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hyperlink" Target="http://www.orion.on.ca/wp-content/uploads/2015/03/ComputeOntarioORIONworkshopMarch2015.pdf" TargetMode="External"/><Relationship Id="rId3" Type="http://schemas.openxmlformats.org/officeDocument/2006/relationships/image" Target="../media/image3.jpeg"/><Relationship Id="rId12" Type="http://schemas.openxmlformats.org/officeDocument/2006/relationships/hyperlink" Target="http://www.orion.on.ca/wp-content/uploads/2015/03/LincolnStein.5March2015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11" Type="http://schemas.openxmlformats.org/officeDocument/2006/relationships/hyperlink" Target="http://www.orion.on.ca/wp-content/uploads/2015/03/Ian%20Foster.pdf" TargetMode="External"/><Relationship Id="rId10" Type="http://schemas.openxmlformats.org/officeDocument/2006/relationships/image" Target="../media/image2.png"/><Relationship Id="rId9" Type="http://schemas.openxmlformats.org/officeDocument/2006/relationships/image" Target="../media/image3.pd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10" Type="http://schemas.openxmlformats.org/officeDocument/2006/relationships/image" Target="../media/image2.png"/><Relationship Id="rId9" Type="http://schemas.openxmlformats.org/officeDocument/2006/relationships/image" Target="../media/image3.pd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10" Type="http://schemas.openxmlformats.org/officeDocument/2006/relationships/image" Target="../media/image2.png"/><Relationship Id="rId9" Type="http://schemas.openxmlformats.org/officeDocument/2006/relationships/image" Target="../media/image3.pd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10" Type="http://schemas.openxmlformats.org/officeDocument/2006/relationships/image" Target="../media/image2.png"/><Relationship Id="rId9" Type="http://schemas.openxmlformats.org/officeDocument/2006/relationships/image" Target="../media/image3.pd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10" Type="http://schemas.openxmlformats.org/officeDocument/2006/relationships/image" Target="../media/image2.png"/><Relationship Id="rId9" Type="http://schemas.openxmlformats.org/officeDocument/2006/relationships/image" Target="../media/image3.pd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10" Type="http://schemas.openxmlformats.org/officeDocument/2006/relationships/image" Target="../media/image2.png"/><Relationship Id="rId9" Type="http://schemas.openxmlformats.org/officeDocument/2006/relationships/image" Target="../media/image3.pd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10" Type="http://schemas.openxmlformats.org/officeDocument/2006/relationships/image" Target="../media/image2.png"/><Relationship Id="rId9" Type="http://schemas.openxmlformats.org/officeDocument/2006/relationships/image" Target="../media/image3.pd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10" Type="http://schemas.openxmlformats.org/officeDocument/2006/relationships/image" Target="../media/image2.png"/><Relationship Id="rId9" Type="http://schemas.openxmlformats.org/officeDocument/2006/relationships/image" Target="../media/image3.pd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opbar_p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2191817" cy="1295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9"/>
              <a:stretch>
                <a:fillRect/>
              </a:stretch>
            </p:blipFill>
          </mc:Choice>
          <mc:Fallback>
            <p:blipFill>
              <a:blip r:embed="rId10"/>
              <a:stretch>
                <a:fillRect/>
              </a:stretch>
            </p:blipFill>
          </mc:Fallback>
        </mc:AlternateContent>
        <p:spPr>
          <a:xfrm>
            <a:off x="1413961" y="6441743"/>
            <a:ext cx="9363891" cy="66726"/>
          </a:xfrm>
          <a:prstGeom prst="rect">
            <a:avLst/>
          </a:prstGeom>
          <a:solidFill>
            <a:srgbClr val="8DC75D"/>
          </a:solidFill>
          <a:ln w="3175" cap="flat" cmpd="sng" algn="ctr">
            <a:solidFill>
              <a:srgbClr val="8DC75D"/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94" y="1459173"/>
            <a:ext cx="4173623" cy="293376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34273" y="4555329"/>
            <a:ext cx="7523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b="1" dirty="0" smtClean="0"/>
              <a:t>Advanced Computing Workshop 2015: Research Computing in the Cloud  </a:t>
            </a:r>
            <a:endParaRPr lang="en-CA" sz="36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781296" y="278368"/>
            <a:ext cx="5410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chemeClr val="bg1"/>
                </a:solidFill>
              </a:rPr>
              <a:t>Lessons </a:t>
            </a:r>
            <a:r>
              <a:rPr lang="en-CA" dirty="0">
                <a:solidFill>
                  <a:schemeClr val="bg1"/>
                </a:solidFill>
              </a:rPr>
              <a:t>Learned from Research Computing in the Cloud</a:t>
            </a:r>
            <a:endParaRPr lang="en-CA" b="1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25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opbar_p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1817" cy="1295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401" y="5319202"/>
            <a:ext cx="2185416" cy="15361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9"/>
              <a:stretch>
                <a:fillRect/>
              </a:stretch>
            </p:blipFill>
          </mc:Choice>
          <mc:Fallback>
            <p:blipFill>
              <a:blip r:embed="rId10"/>
              <a:stretch>
                <a:fillRect/>
              </a:stretch>
            </p:blipFill>
          </mc:Fallback>
        </mc:AlternateContent>
        <p:spPr>
          <a:xfrm>
            <a:off x="380999" y="6400800"/>
            <a:ext cx="9363891" cy="66726"/>
          </a:xfrm>
          <a:prstGeom prst="rect">
            <a:avLst/>
          </a:prstGeom>
          <a:solidFill>
            <a:srgbClr val="8DC75D"/>
          </a:solidFill>
          <a:ln w="3175" cap="flat" cmpd="sng" algn="ctr">
            <a:solidFill>
              <a:srgbClr val="8DC75D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9" name="TextBox 8"/>
          <p:cNvSpPr txBox="1"/>
          <p:nvPr/>
        </p:nvSpPr>
        <p:spPr>
          <a:xfrm>
            <a:off x="7683298" y="278368"/>
            <a:ext cx="431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prstClr val="white"/>
                </a:solidFill>
                <a:latin typeface="Helvetica"/>
                <a:cs typeface="Helvetica"/>
              </a:rPr>
              <a:t>Research Computing in the Cloud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80999" y="1122363"/>
            <a:ext cx="10287001" cy="1055572"/>
          </a:xfrm>
        </p:spPr>
        <p:txBody>
          <a:bodyPr>
            <a:normAutofit/>
          </a:bodyPr>
          <a:lstStyle/>
          <a:p>
            <a:pPr algn="l"/>
            <a:r>
              <a:rPr lang="en-CA" sz="24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Buy </a:t>
            </a:r>
            <a:r>
              <a:rPr lang="en-CA" sz="2400" dirty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or </a:t>
            </a:r>
            <a:r>
              <a:rPr lang="en-CA" sz="24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build the cloud: </a:t>
            </a:r>
            <a:r>
              <a:rPr lang="en-CA" sz="2400" dirty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</a:t>
            </a:r>
            <a:r>
              <a:rPr lang="en-CA" sz="24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hich </a:t>
            </a:r>
            <a:r>
              <a:rPr lang="en-CA" sz="2400" dirty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route to opt for, and why?</a:t>
            </a:r>
            <a:endParaRPr lang="en-US" sz="2400" dirty="0">
              <a:solidFill>
                <a:schemeClr val="accent6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805478"/>
              </p:ext>
            </p:extLst>
          </p:nvPr>
        </p:nvGraphicFramePr>
        <p:xfrm>
          <a:off x="997527" y="2202873"/>
          <a:ext cx="8747364" cy="47548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373682"/>
                <a:gridCol w="4373682"/>
              </a:tblGrid>
              <a:tr h="3752581">
                <a:tc>
                  <a:txBody>
                    <a:bodyPr/>
                    <a:lstStyle/>
                    <a:p>
                      <a:r>
                        <a:rPr lang="en-CA" b="0" dirty="0" smtClean="0"/>
                        <a:t>If buying</a:t>
                      </a:r>
                      <a:r>
                        <a:rPr lang="en-CA" b="0" baseline="0" dirty="0" smtClean="0"/>
                        <a:t> …</a:t>
                      </a:r>
                    </a:p>
                    <a:p>
                      <a:endParaRPr lang="en-CA" b="0" baseline="0" dirty="0" smtClean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you don’t want data to be locked up in a particular technology, then buy it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Users sometimes want to know where data is: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it’s hard to point to “the cloud”</a:t>
                      </a:r>
                      <a:endParaRPr lang="en-CA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CA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b="0" dirty="0" smtClean="0"/>
                        <a:t>If</a:t>
                      </a:r>
                      <a:r>
                        <a:rPr lang="en-CA" b="0" baseline="0" dirty="0" smtClean="0"/>
                        <a:t> building …</a:t>
                      </a:r>
                    </a:p>
                    <a:p>
                      <a:endParaRPr lang="en-CA" b="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b="0" dirty="0" smtClean="0"/>
                        <a:t>Security/storage encryption will become a DIY endeavor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b="0" dirty="0" smtClean="0"/>
                        <a:t>Build it right. It’s a long-term commitment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the total cost of ownership? Consider maintenance, training, power/electricity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Ensure you keep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mind</a:t>
                      </a: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policies with which the technology needs to comply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(privacy, security)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you have the personnel to manage the data?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CA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CA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CA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382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opbar_p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1817" cy="1295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401" y="5319202"/>
            <a:ext cx="2185416" cy="15361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9"/>
              <a:stretch>
                <a:fillRect/>
              </a:stretch>
            </p:blipFill>
          </mc:Choice>
          <mc:Fallback>
            <p:blipFill>
              <a:blip r:embed="rId10"/>
              <a:stretch>
                <a:fillRect/>
              </a:stretch>
            </p:blipFill>
          </mc:Fallback>
        </mc:AlternateContent>
        <p:spPr>
          <a:xfrm>
            <a:off x="380999" y="6400800"/>
            <a:ext cx="9363891" cy="66726"/>
          </a:xfrm>
          <a:prstGeom prst="rect">
            <a:avLst/>
          </a:prstGeom>
          <a:solidFill>
            <a:srgbClr val="8DC75D"/>
          </a:solidFill>
          <a:ln w="3175" cap="flat" cmpd="sng" algn="ctr">
            <a:solidFill>
              <a:srgbClr val="8DC75D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9" name="TextBox 8"/>
          <p:cNvSpPr txBox="1"/>
          <p:nvPr/>
        </p:nvSpPr>
        <p:spPr>
          <a:xfrm>
            <a:off x="7683298" y="278368"/>
            <a:ext cx="431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prstClr val="white"/>
                </a:solidFill>
                <a:latin typeface="Helvetica"/>
                <a:cs typeface="Helvetica"/>
              </a:rPr>
              <a:t>Research Computing in the Cloud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80999" y="1122363"/>
            <a:ext cx="10287001" cy="1055572"/>
          </a:xfrm>
        </p:spPr>
        <p:txBody>
          <a:bodyPr>
            <a:normAutofit/>
          </a:bodyPr>
          <a:lstStyle/>
          <a:p>
            <a:pPr algn="l"/>
            <a:r>
              <a:rPr lang="en-CA" sz="24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Governance </a:t>
            </a:r>
            <a:r>
              <a:rPr lang="en-CA" sz="2400" dirty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and funding: </a:t>
            </a:r>
            <a:r>
              <a:rPr lang="en-CA" sz="24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</a:t>
            </a:r>
            <a:r>
              <a:rPr lang="en-CA" sz="2400" dirty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cloud computing be regulated and funded?</a:t>
            </a:r>
            <a:endParaRPr lang="en-US" sz="2400" dirty="0">
              <a:solidFill>
                <a:schemeClr val="accent6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523907" y="2187850"/>
            <a:ext cx="9144000" cy="4013887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/>
              <a:t>How </a:t>
            </a:r>
            <a:r>
              <a:rPr lang="en-CA" dirty="0"/>
              <a:t>to convince CFI to change funding model/restrictions – to adopt hybrid model (mix of Cloud and traditional HPC/local servers); balancing </a:t>
            </a:r>
            <a:r>
              <a:rPr lang="en-CA" dirty="0" err="1"/>
              <a:t>OpEx</a:t>
            </a:r>
            <a:r>
              <a:rPr lang="en-CA" dirty="0"/>
              <a:t> vs </a:t>
            </a:r>
            <a:r>
              <a:rPr lang="en-CA" dirty="0" err="1"/>
              <a:t>CapEx</a:t>
            </a:r>
            <a:r>
              <a:rPr lang="en-CA" dirty="0"/>
              <a:t>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CA" dirty="0" smtClean="0"/>
              <a:t>A </a:t>
            </a:r>
            <a:r>
              <a:rPr lang="en-CA" dirty="0"/>
              <a:t>key role of Compute Ontario will be lobbying at the highest levels (in Ottawa and backed up by Queens Park) to affect </a:t>
            </a:r>
            <a:r>
              <a:rPr lang="en-CA" dirty="0" smtClean="0"/>
              <a:t>change</a:t>
            </a:r>
            <a:endParaRPr lang="en-CA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/>
              <a:t>Sustainable </a:t>
            </a:r>
            <a:r>
              <a:rPr lang="en-CA" dirty="0"/>
              <a:t>solution?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/>
              <a:t>How </a:t>
            </a:r>
            <a:r>
              <a:rPr lang="en-CA" dirty="0"/>
              <a:t>to lower costs and drive cloud economy in Canada?</a:t>
            </a:r>
          </a:p>
          <a:p>
            <a:pPr algn="l"/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18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opbar_p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1817" cy="1295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401" y="5319202"/>
            <a:ext cx="2185416" cy="15361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9"/>
              <a:stretch>
                <a:fillRect/>
              </a:stretch>
            </p:blipFill>
          </mc:Choice>
          <mc:Fallback>
            <p:blipFill>
              <a:blip r:embed="rId10"/>
              <a:stretch>
                <a:fillRect/>
              </a:stretch>
            </p:blipFill>
          </mc:Fallback>
        </mc:AlternateContent>
        <p:spPr>
          <a:xfrm>
            <a:off x="380999" y="6400800"/>
            <a:ext cx="9363891" cy="66726"/>
          </a:xfrm>
          <a:prstGeom prst="rect">
            <a:avLst/>
          </a:prstGeom>
          <a:solidFill>
            <a:srgbClr val="8DC75D"/>
          </a:solidFill>
          <a:ln w="3175" cap="flat" cmpd="sng" algn="ctr">
            <a:solidFill>
              <a:srgbClr val="8DC75D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9" name="TextBox 8"/>
          <p:cNvSpPr txBox="1"/>
          <p:nvPr/>
        </p:nvSpPr>
        <p:spPr>
          <a:xfrm>
            <a:off x="7683298" y="278368"/>
            <a:ext cx="431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prstClr val="white"/>
                </a:solidFill>
                <a:latin typeface="Helvetica"/>
                <a:cs typeface="Helvetica"/>
              </a:rPr>
              <a:t>Research Computing in the Cloud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47006" y="1530235"/>
            <a:ext cx="10287001" cy="1415314"/>
          </a:xfrm>
        </p:spPr>
        <p:txBody>
          <a:bodyPr>
            <a:normAutofit/>
          </a:bodyPr>
          <a:lstStyle/>
          <a:p>
            <a:r>
              <a:rPr lang="en-CA" sz="32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For more of the discussion from workshop attendees, follow </a:t>
            </a:r>
            <a:r>
              <a:rPr lang="en-CA" sz="32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11"/>
              </a:rPr>
              <a:t>@</a:t>
            </a:r>
            <a:r>
              <a:rPr lang="en-CA" sz="3200" dirty="0" err="1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11"/>
              </a:rPr>
              <a:t>ORIONnetwork</a:t>
            </a:r>
            <a:r>
              <a:rPr lang="en-CA" sz="32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11"/>
              </a:rPr>
              <a:t> </a:t>
            </a:r>
            <a:r>
              <a:rPr lang="en-CA" sz="32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and view </a:t>
            </a:r>
            <a:r>
              <a:rPr lang="en-CA" sz="32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12"/>
              </a:rPr>
              <a:t>#ORIONAC</a:t>
            </a:r>
            <a:endParaRPr lang="en-US" sz="3200" dirty="0">
              <a:solidFill>
                <a:schemeClr val="accent6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263535" y="3300298"/>
            <a:ext cx="9404372" cy="175384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If you enjoyed ORION’s Advanced Computing Workshop, be sure to join us at our next event, THINK: Create Possibilities on April </a:t>
            </a:r>
            <a:r>
              <a:rPr lang="en-US" sz="2800" smtClean="0">
                <a:latin typeface="Helvetica" panose="020B0604020202020204" pitchFamily="34" charset="0"/>
                <a:cs typeface="Helvetica" panose="020B0604020202020204" pitchFamily="34" charset="0"/>
              </a:rPr>
              <a:t>21</a:t>
            </a:r>
            <a:r>
              <a:rPr lang="en-US" sz="2800" smtClean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  <a:endParaRPr lang="en-US" sz="28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22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opbar_p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1817" cy="1295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401" y="5319202"/>
            <a:ext cx="2185416" cy="15361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9"/>
              <a:stretch>
                <a:fillRect/>
              </a:stretch>
            </p:blipFill>
          </mc:Choice>
          <mc:Fallback>
            <p:blipFill>
              <a:blip r:embed="rId10"/>
              <a:stretch>
                <a:fillRect/>
              </a:stretch>
            </p:blipFill>
          </mc:Fallback>
        </mc:AlternateContent>
        <p:spPr>
          <a:xfrm>
            <a:off x="380999" y="6400800"/>
            <a:ext cx="9363891" cy="66726"/>
          </a:xfrm>
          <a:prstGeom prst="rect">
            <a:avLst/>
          </a:prstGeom>
          <a:solidFill>
            <a:srgbClr val="8DC75D"/>
          </a:solidFill>
          <a:ln w="3175" cap="flat" cmpd="sng" algn="ctr">
            <a:solidFill>
              <a:srgbClr val="8DC75D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9" name="TextBox 8"/>
          <p:cNvSpPr txBox="1"/>
          <p:nvPr/>
        </p:nvSpPr>
        <p:spPr>
          <a:xfrm>
            <a:off x="7683298" y="278368"/>
            <a:ext cx="431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prstClr val="white"/>
                </a:solidFill>
                <a:latin typeface="Helvetica"/>
                <a:cs typeface="Helvetica"/>
              </a:rPr>
              <a:t>Research Computing in the Cloud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55572"/>
          </a:xfrm>
        </p:spPr>
        <p:txBody>
          <a:bodyPr>
            <a:normAutofit/>
          </a:bodyPr>
          <a:lstStyle/>
          <a:p>
            <a:r>
              <a:rPr lang="en-CA" sz="44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Speakers</a:t>
            </a:r>
            <a:endParaRPr lang="en-US" sz="4400" dirty="0">
              <a:solidFill>
                <a:schemeClr val="accent6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524000" y="2177935"/>
            <a:ext cx="9144000" cy="380083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Keynote: Ian Foster</a:t>
            </a:r>
          </a:p>
          <a:p>
            <a:pPr algn="l"/>
            <a:r>
              <a:rPr lang="en-CA" dirty="0" smtClean="0"/>
              <a:t>Director</a:t>
            </a:r>
            <a:r>
              <a:rPr lang="en-CA" dirty="0"/>
              <a:t>, Computation Institute at the University of Chicago/ANL Lead, Globus cloud project </a:t>
            </a:r>
            <a:r>
              <a:rPr lang="en-CA" dirty="0" smtClean="0"/>
              <a:t>– </a:t>
            </a:r>
            <a:r>
              <a:rPr lang="en-CA" u="sng" dirty="0" smtClean="0">
                <a:hlinkClick r:id="rId11"/>
              </a:rPr>
              <a:t>View Ian’s presentation PDF here</a:t>
            </a:r>
            <a:endParaRPr lang="en-CA" u="sng" dirty="0" smtClean="0"/>
          </a:p>
          <a:p>
            <a:pPr algn="l"/>
            <a:r>
              <a:rPr lang="en-CA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Lincoln Stein</a:t>
            </a:r>
          </a:p>
          <a:p>
            <a:pPr algn="l"/>
            <a:r>
              <a:rPr lang="en-CA" dirty="0" smtClean="0"/>
              <a:t>Program </a:t>
            </a:r>
            <a:r>
              <a:rPr lang="en-CA" dirty="0"/>
              <a:t>Lead, Ontario Institute for Cancer Research (OICR) Informatics and Biocomputing. Lincoln’s session will draw upon lessons from OICR’s cloud computing experiences. </a:t>
            </a:r>
            <a:r>
              <a:rPr lang="en-CA" dirty="0" smtClean="0"/>
              <a:t>– </a:t>
            </a:r>
            <a:r>
              <a:rPr lang="en-CA" u="sng" dirty="0" smtClean="0">
                <a:hlinkClick r:id="rId12"/>
              </a:rPr>
              <a:t>View Lincoln’s presentation PDF here</a:t>
            </a:r>
            <a:endParaRPr lang="en-CA" u="sng" dirty="0" smtClean="0"/>
          </a:p>
          <a:p>
            <a:pPr algn="l"/>
            <a:r>
              <a:rPr lang="en-CA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Dan Sinai</a:t>
            </a:r>
          </a:p>
          <a:p>
            <a:pPr algn="l"/>
            <a:r>
              <a:rPr lang="en-CA" dirty="0" smtClean="0"/>
              <a:t>Interim CEO and the Board Chair, Compute Ontario National Administration Committee, Compute Canada, Member Associate Vice President Research, Western University – </a:t>
            </a:r>
            <a:r>
              <a:rPr lang="en-CA" u="sng" dirty="0" smtClean="0">
                <a:hlinkClick r:id="rId13"/>
              </a:rPr>
              <a:t>View Dan’s presentation PDF here </a:t>
            </a:r>
            <a:endParaRPr lang="en-US" b="1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74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opbar_p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1817" cy="1295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401" y="5319202"/>
            <a:ext cx="2185416" cy="15361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9"/>
              <a:stretch>
                <a:fillRect/>
              </a:stretch>
            </p:blipFill>
          </mc:Choice>
          <mc:Fallback>
            <p:blipFill>
              <a:blip r:embed="rId10"/>
              <a:stretch>
                <a:fillRect/>
              </a:stretch>
            </p:blipFill>
          </mc:Fallback>
        </mc:AlternateContent>
        <p:spPr>
          <a:xfrm>
            <a:off x="380999" y="6400800"/>
            <a:ext cx="9363891" cy="66726"/>
          </a:xfrm>
          <a:prstGeom prst="rect">
            <a:avLst/>
          </a:prstGeom>
          <a:solidFill>
            <a:srgbClr val="8DC75D"/>
          </a:solidFill>
          <a:ln w="3175" cap="flat" cmpd="sng" algn="ctr">
            <a:solidFill>
              <a:srgbClr val="8DC75D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9" name="TextBox 8"/>
          <p:cNvSpPr txBox="1"/>
          <p:nvPr/>
        </p:nvSpPr>
        <p:spPr>
          <a:xfrm>
            <a:off x="7683298" y="278368"/>
            <a:ext cx="431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prstClr val="white"/>
                </a:solidFill>
                <a:latin typeface="Helvetica"/>
                <a:cs typeface="Helvetica"/>
              </a:rPr>
              <a:t>Research Computing in the Cloud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55572"/>
          </a:xfrm>
        </p:spPr>
        <p:txBody>
          <a:bodyPr>
            <a:normAutofit/>
          </a:bodyPr>
          <a:lstStyle/>
          <a:p>
            <a:r>
              <a:rPr lang="en-CA" sz="4400" dirty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Panel debate: Build v Buy</a:t>
            </a:r>
            <a:endParaRPr lang="en-US" sz="4400" dirty="0">
              <a:solidFill>
                <a:schemeClr val="accent6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524000" y="2417763"/>
            <a:ext cx="9144000" cy="3100502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Panelists:</a:t>
            </a:r>
          </a:p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Brian Fry, Senior Vice President, </a:t>
            </a:r>
            <a:r>
              <a:rPr lang="en-US" dirty="0" err="1">
                <a:latin typeface="Helvetica" panose="020B0604020202020204" pitchFamily="34" charset="0"/>
                <a:cs typeface="Helvetica" panose="020B0604020202020204" pitchFamily="34" charset="0"/>
              </a:rPr>
              <a:t>RackForce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Rodney Joyce, Cloud Computing Architect, IBM/</a:t>
            </a:r>
            <a:r>
              <a:rPr lang="en-US" dirty="0" err="1">
                <a:latin typeface="Helvetica" panose="020B0604020202020204" pitchFamily="34" charset="0"/>
                <a:cs typeface="Helvetica" panose="020B0604020202020204" pitchFamily="34" charset="0"/>
              </a:rPr>
              <a:t>SoftLayer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Barton </a:t>
            </a:r>
            <a:r>
              <a:rPr lang="en-US" dirty="0" err="1">
                <a:latin typeface="Helvetica" panose="020B0604020202020204" pitchFamily="34" charset="0"/>
                <a:cs typeface="Helvetica" panose="020B0604020202020204" pitchFamily="34" charset="0"/>
              </a:rPr>
              <a:t>Satchwill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, Development Manager, </a:t>
            </a:r>
            <a:r>
              <a:rPr lang="en-US" dirty="0" err="1">
                <a:latin typeface="Helvetica" panose="020B0604020202020204" pitchFamily="34" charset="0"/>
                <a:cs typeface="Helvetica" panose="020B0604020202020204" pitchFamily="34" charset="0"/>
              </a:rPr>
              <a:t>Cybera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Ron Van Holst, </a:t>
            </a:r>
            <a:r>
              <a:rPr lang="en-CA" dirty="0">
                <a:latin typeface="Helvetica" panose="020B0604020202020204" pitchFamily="34" charset="0"/>
                <a:cs typeface="Helvetica" panose="020B0604020202020204" pitchFamily="34" charset="0"/>
              </a:rPr>
              <a:t>Director, Research Development, High Performance  Computing at Ontario Centres of Excellence</a:t>
            </a:r>
          </a:p>
          <a:p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Moderator:</a:t>
            </a:r>
          </a:p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Bill Appelbe, Project Director, ORION</a:t>
            </a:r>
          </a:p>
          <a:p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69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opbar_p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1817" cy="1295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401" y="5319202"/>
            <a:ext cx="2185416" cy="15361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9"/>
              <a:stretch>
                <a:fillRect/>
              </a:stretch>
            </p:blipFill>
          </mc:Choice>
          <mc:Fallback>
            <p:blipFill>
              <a:blip r:embed="rId10"/>
              <a:stretch>
                <a:fillRect/>
              </a:stretch>
            </p:blipFill>
          </mc:Fallback>
        </mc:AlternateContent>
        <p:spPr>
          <a:xfrm>
            <a:off x="380999" y="6400800"/>
            <a:ext cx="9363891" cy="66726"/>
          </a:xfrm>
          <a:prstGeom prst="rect">
            <a:avLst/>
          </a:prstGeom>
          <a:solidFill>
            <a:srgbClr val="8DC75D"/>
          </a:solidFill>
          <a:ln w="3175" cap="flat" cmpd="sng" algn="ctr">
            <a:solidFill>
              <a:srgbClr val="8DC75D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9" name="TextBox 8"/>
          <p:cNvSpPr txBox="1"/>
          <p:nvPr/>
        </p:nvSpPr>
        <p:spPr>
          <a:xfrm>
            <a:off x="7683298" y="278368"/>
            <a:ext cx="431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prstClr val="white"/>
                </a:solidFill>
                <a:latin typeface="Helvetica"/>
                <a:cs typeface="Helvetica"/>
              </a:rPr>
              <a:t>Research Computing in the Cloud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80999" y="1122363"/>
            <a:ext cx="10287001" cy="1055572"/>
          </a:xfrm>
        </p:spPr>
        <p:txBody>
          <a:bodyPr>
            <a:normAutofit/>
          </a:bodyPr>
          <a:lstStyle/>
          <a:p>
            <a:pPr algn="l"/>
            <a:r>
              <a:rPr lang="en-CA" sz="24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</a:t>
            </a:r>
            <a:r>
              <a:rPr lang="en-CA" sz="2400" dirty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are the possibilities of connecting clusters when datasets grow very large?</a:t>
            </a:r>
            <a:endParaRPr lang="en-US" sz="2400" dirty="0">
              <a:solidFill>
                <a:schemeClr val="accent6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523907" y="2187850"/>
            <a:ext cx="9144000" cy="1106833"/>
          </a:xfrm>
        </p:spPr>
        <p:txBody>
          <a:bodyPr>
            <a:normAutofit/>
          </a:bodyPr>
          <a:lstStyle/>
          <a:p>
            <a:pPr marL="0" lvl="1" algn="l">
              <a:spcBef>
                <a:spcPts val="1000"/>
              </a:spcBef>
            </a:pPr>
            <a:r>
              <a:rPr lang="en-CA" dirty="0"/>
              <a:t>T</a:t>
            </a:r>
            <a:r>
              <a:rPr lang="en-CA" dirty="0" smtClean="0"/>
              <a:t>his </a:t>
            </a:r>
            <a:r>
              <a:rPr lang="en-CA" dirty="0"/>
              <a:t>will happen (</a:t>
            </a:r>
            <a:r>
              <a:rPr lang="en-CA" i="1" dirty="0"/>
              <a:t>when</a:t>
            </a:r>
            <a:r>
              <a:rPr lang="en-CA" dirty="0"/>
              <a:t>, not a matter of </a:t>
            </a:r>
            <a:r>
              <a:rPr lang="en-CA" i="1" dirty="0"/>
              <a:t>if</a:t>
            </a:r>
            <a:r>
              <a:rPr lang="en-CA" dirty="0"/>
              <a:t>) and then it will be harder to move data between centres. </a:t>
            </a:r>
            <a:r>
              <a:rPr lang="en-CA" dirty="0" smtClean="0"/>
              <a:t>Panelists predict </a:t>
            </a:r>
            <a:r>
              <a:rPr lang="en-CA" dirty="0"/>
              <a:t>more consortiums, specialization of resources, and greater uptake of cloud to assist in the whole process</a:t>
            </a:r>
            <a:r>
              <a:rPr lang="en-CA" dirty="0" smtClean="0"/>
              <a:t>.</a:t>
            </a:r>
            <a:endParaRPr lang="en-CA" dirty="0"/>
          </a:p>
        </p:txBody>
      </p:sp>
      <p:sp>
        <p:nvSpPr>
          <p:cNvPr id="10" name="Title 5"/>
          <p:cNvSpPr txBox="1">
            <a:spLocks/>
          </p:cNvSpPr>
          <p:nvPr/>
        </p:nvSpPr>
        <p:spPr>
          <a:xfrm>
            <a:off x="380906" y="3265200"/>
            <a:ext cx="10287001" cy="5827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CA" sz="24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What’s </a:t>
            </a:r>
            <a:r>
              <a:rPr lang="en-CA" sz="2400" dirty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importance of location to data centres?</a:t>
            </a:r>
            <a:endParaRPr lang="en-US" sz="2400" dirty="0">
              <a:solidFill>
                <a:schemeClr val="accent6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1" name="Subtitle 6"/>
          <p:cNvSpPr txBox="1">
            <a:spLocks/>
          </p:cNvSpPr>
          <p:nvPr/>
        </p:nvSpPr>
        <p:spPr>
          <a:xfrm>
            <a:off x="1523907" y="4135701"/>
            <a:ext cx="9144000" cy="110683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CA" dirty="0" smtClean="0"/>
              <a:t>This question is tied to privacy </a:t>
            </a:r>
            <a:r>
              <a:rPr lang="en-CA" dirty="0"/>
              <a:t>concerns; i.e. some organizations will not work with a party if the data is being stored outside the country. </a:t>
            </a:r>
          </a:p>
          <a:p>
            <a:pPr marL="0" lvl="1" algn="l">
              <a:spcBef>
                <a:spcPts val="1000"/>
              </a:spcBef>
            </a:pPr>
            <a:r>
              <a:rPr lang="en-CA" dirty="0" smtClean="0"/>
              <a:t>Also</a:t>
            </a:r>
            <a:r>
              <a:rPr lang="en-CA" dirty="0"/>
              <a:t>, </a:t>
            </a:r>
            <a:r>
              <a:rPr lang="en-CA" dirty="0" smtClean="0"/>
              <a:t>the general public still fears </a:t>
            </a:r>
            <a:r>
              <a:rPr lang="en-CA" dirty="0"/>
              <a:t>that going to the cloud means a loss of control of information; therefore Canada is really lagging in terms of overall cloud </a:t>
            </a:r>
            <a:r>
              <a:rPr lang="en-CA" dirty="0" smtClean="0"/>
              <a:t>uptake. </a:t>
            </a:r>
            <a:endParaRPr lang="en-CA" dirty="0"/>
          </a:p>
          <a:p>
            <a:pPr algn="l"/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56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opbar_p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1817" cy="1295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401" y="5319202"/>
            <a:ext cx="2185416" cy="15361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9"/>
              <a:stretch>
                <a:fillRect/>
              </a:stretch>
            </p:blipFill>
          </mc:Choice>
          <mc:Fallback>
            <p:blipFill>
              <a:blip r:embed="rId10"/>
              <a:stretch>
                <a:fillRect/>
              </a:stretch>
            </p:blipFill>
          </mc:Fallback>
        </mc:AlternateContent>
        <p:spPr>
          <a:xfrm>
            <a:off x="380999" y="6400800"/>
            <a:ext cx="9363891" cy="66726"/>
          </a:xfrm>
          <a:prstGeom prst="rect">
            <a:avLst/>
          </a:prstGeom>
          <a:solidFill>
            <a:srgbClr val="8DC75D"/>
          </a:solidFill>
          <a:ln w="3175" cap="flat" cmpd="sng" algn="ctr">
            <a:solidFill>
              <a:srgbClr val="8DC75D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9" name="TextBox 8"/>
          <p:cNvSpPr txBox="1"/>
          <p:nvPr/>
        </p:nvSpPr>
        <p:spPr>
          <a:xfrm>
            <a:off x="7683298" y="278368"/>
            <a:ext cx="431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prstClr val="white"/>
                </a:solidFill>
                <a:latin typeface="Helvetica"/>
                <a:cs typeface="Helvetica"/>
              </a:rPr>
              <a:t>Research Computing in the Cloud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80999" y="1122363"/>
            <a:ext cx="10287001" cy="683603"/>
          </a:xfrm>
        </p:spPr>
        <p:txBody>
          <a:bodyPr>
            <a:normAutofit/>
          </a:bodyPr>
          <a:lstStyle/>
          <a:p>
            <a:pPr algn="l"/>
            <a:r>
              <a:rPr lang="en-CA" sz="24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</a:t>
            </a:r>
            <a:r>
              <a:rPr lang="en-CA" sz="2400" dirty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we build or buy the cloud? </a:t>
            </a:r>
            <a:endParaRPr lang="en-US" sz="2400" dirty="0">
              <a:solidFill>
                <a:schemeClr val="accent6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523907" y="1928553"/>
            <a:ext cx="9144000" cy="3901215"/>
          </a:xfrm>
        </p:spPr>
        <p:txBody>
          <a:bodyPr>
            <a:normAutofit fontScale="62500" lnSpcReduction="20000"/>
          </a:bodyPr>
          <a:lstStyle/>
          <a:p>
            <a:pPr marL="0" lvl="1" algn="l">
              <a:spcBef>
                <a:spcPts val="1000"/>
              </a:spcBef>
            </a:pPr>
            <a:r>
              <a:rPr lang="en-CA" sz="2900" dirty="0" smtClean="0">
                <a:cs typeface="Helvetica" panose="020B0604020202020204" pitchFamily="34" charset="0"/>
              </a:rPr>
              <a:t>This discussion is very </a:t>
            </a:r>
            <a:r>
              <a:rPr lang="en-CA" sz="2900" dirty="0">
                <a:cs typeface="Helvetica" panose="020B0604020202020204" pitchFamily="34" charset="0"/>
              </a:rPr>
              <a:t>divided by this because it implicated uneven funding/resource allocation, which opens up or </a:t>
            </a:r>
            <a:r>
              <a:rPr lang="en-CA" sz="2900" dirty="0" smtClean="0">
                <a:cs typeface="Helvetica" panose="020B0604020202020204" pitchFamily="34" charset="0"/>
              </a:rPr>
              <a:t>closes the options.</a:t>
            </a:r>
          </a:p>
          <a:p>
            <a:pPr marL="0" lvl="1" algn="l">
              <a:spcBef>
                <a:spcPts val="1000"/>
              </a:spcBef>
            </a:pPr>
            <a:endParaRPr lang="en-CA" sz="2900" dirty="0" smtClean="0">
              <a:cs typeface="Helvetica" panose="020B0604020202020204" pitchFamily="34" charset="0"/>
            </a:endParaRPr>
          </a:p>
          <a:p>
            <a:pPr lvl="1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CA" sz="2900" dirty="0" smtClean="0">
                <a:cs typeface="Helvetica" panose="020B0604020202020204" pitchFamily="34" charset="0"/>
              </a:rPr>
              <a:t>Suggest identifying </a:t>
            </a:r>
            <a:r>
              <a:rPr lang="en-CA" sz="2900" dirty="0">
                <a:cs typeface="Helvetica" panose="020B0604020202020204" pitchFamily="34" charset="0"/>
              </a:rPr>
              <a:t>usage needs before choosing a </a:t>
            </a:r>
            <a:r>
              <a:rPr lang="en-CA" sz="2900" dirty="0" smtClean="0">
                <a:cs typeface="Helvetica" panose="020B0604020202020204" pitchFamily="34" charset="0"/>
              </a:rPr>
              <a:t>solution.</a:t>
            </a:r>
            <a:endParaRPr lang="en-CA" sz="2900" dirty="0">
              <a:cs typeface="Helvetica" panose="020B0604020202020204" pitchFamily="34" charset="0"/>
            </a:endParaRPr>
          </a:p>
          <a:p>
            <a:pPr lvl="1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CA" sz="2900" dirty="0" smtClean="0">
                <a:cs typeface="Helvetica" panose="020B0604020202020204" pitchFamily="34" charset="0"/>
              </a:rPr>
              <a:t>Pros </a:t>
            </a:r>
            <a:r>
              <a:rPr lang="en-CA" sz="2900" dirty="0">
                <a:cs typeface="Helvetica" panose="020B0604020202020204" pitchFamily="34" charset="0"/>
              </a:rPr>
              <a:t>of building: intelligence stays in-house and/or within industry, is more </a:t>
            </a:r>
            <a:r>
              <a:rPr lang="en-CA" sz="2900" dirty="0" smtClean="0">
                <a:cs typeface="Helvetica" panose="020B0604020202020204" pitchFamily="34" charset="0"/>
              </a:rPr>
              <a:t>cost-effective.</a:t>
            </a:r>
            <a:endParaRPr lang="en-CA" sz="2900" dirty="0">
              <a:cs typeface="Helvetica" panose="020B0604020202020204" pitchFamily="34" charset="0"/>
            </a:endParaRPr>
          </a:p>
          <a:p>
            <a:pPr lvl="1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CA" sz="2900" dirty="0" smtClean="0">
                <a:cs typeface="Helvetica" panose="020B0604020202020204" pitchFamily="34" charset="0"/>
              </a:rPr>
              <a:t>Cons </a:t>
            </a:r>
            <a:r>
              <a:rPr lang="en-CA" sz="2900" dirty="0">
                <a:cs typeface="Helvetica" panose="020B0604020202020204" pitchFamily="34" charset="0"/>
              </a:rPr>
              <a:t>of building</a:t>
            </a:r>
            <a:r>
              <a:rPr lang="en-CA" sz="2900" dirty="0" smtClean="0">
                <a:cs typeface="Helvetica" panose="020B0604020202020204" pitchFamily="34" charset="0"/>
              </a:rPr>
              <a:t>: no </a:t>
            </a:r>
            <a:r>
              <a:rPr lang="en-CA" sz="2900" dirty="0">
                <a:cs typeface="Helvetica" panose="020B0604020202020204" pitchFamily="34" charset="0"/>
              </a:rPr>
              <a:t>dedicated support or </a:t>
            </a:r>
            <a:r>
              <a:rPr lang="en-CA" sz="2900" dirty="0" smtClean="0">
                <a:cs typeface="Helvetica" panose="020B0604020202020204" pitchFamily="34" charset="0"/>
              </a:rPr>
              <a:t>expertise </a:t>
            </a:r>
            <a:r>
              <a:rPr lang="en-CA" sz="2900" dirty="0">
                <a:cs typeface="Helvetica" panose="020B0604020202020204" pitchFamily="34" charset="0"/>
              </a:rPr>
              <a:t>compared to outsourcing, </a:t>
            </a:r>
            <a:r>
              <a:rPr lang="en-CA" sz="2900" dirty="0" smtClean="0">
                <a:cs typeface="Helvetica" panose="020B0604020202020204" pitchFamily="34" charset="0"/>
              </a:rPr>
              <a:t> does not scale well, and a </a:t>
            </a:r>
            <a:r>
              <a:rPr lang="en-CA" sz="2900" dirty="0">
                <a:cs typeface="Helvetica" panose="020B0604020202020204" pitchFamily="34" charset="0"/>
              </a:rPr>
              <a:t>lack of knowledge mobilization when you build for and by </a:t>
            </a:r>
            <a:r>
              <a:rPr lang="en-CA" sz="2900" dirty="0" smtClean="0">
                <a:cs typeface="Helvetica" panose="020B0604020202020204" pitchFamily="34" charset="0"/>
              </a:rPr>
              <a:t>yourself.</a:t>
            </a:r>
            <a:endParaRPr lang="en-CA" sz="2900" dirty="0">
              <a:cs typeface="Helvetica" panose="020B0604020202020204" pitchFamily="34" charset="0"/>
            </a:endParaRPr>
          </a:p>
          <a:p>
            <a:pPr lvl="1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CA" sz="2900" dirty="0" smtClean="0">
                <a:cs typeface="Helvetica" panose="020B0604020202020204" pitchFamily="34" charset="0"/>
              </a:rPr>
              <a:t>If </a:t>
            </a:r>
            <a:r>
              <a:rPr lang="en-CA" sz="2900" dirty="0">
                <a:cs typeface="Helvetica" panose="020B0604020202020204" pitchFamily="34" charset="0"/>
              </a:rPr>
              <a:t>you can’t afford to buy, can you afford the inconvenience of figuring out troubleshooting and network diagnosis in-house?</a:t>
            </a:r>
          </a:p>
          <a:p>
            <a:pPr lvl="1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CA" sz="2900" dirty="0" smtClean="0">
                <a:cs typeface="Helvetica" panose="020B0604020202020204" pitchFamily="34" charset="0"/>
              </a:rPr>
              <a:t>Pros </a:t>
            </a:r>
            <a:r>
              <a:rPr lang="en-CA" sz="2900" dirty="0">
                <a:cs typeface="Helvetica" panose="020B0604020202020204" pitchFamily="34" charset="0"/>
              </a:rPr>
              <a:t>of buying: leverage specialists and trust them to keep systems and technology up to date and running smoothly; allows researchers and users to do their </a:t>
            </a:r>
            <a:r>
              <a:rPr lang="en-CA" sz="2900" dirty="0" smtClean="0">
                <a:cs typeface="Helvetica" panose="020B0604020202020204" pitchFamily="34" charset="0"/>
              </a:rPr>
              <a:t>job.</a:t>
            </a:r>
            <a:endParaRPr lang="en-CA" sz="2900" dirty="0">
              <a:cs typeface="Helvetica" panose="020B0604020202020204" pitchFamily="34" charset="0"/>
            </a:endParaRPr>
          </a:p>
          <a:p>
            <a:pPr lvl="1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CA" sz="2900" dirty="0" smtClean="0">
                <a:cs typeface="Helvetica" panose="020B0604020202020204" pitchFamily="34" charset="0"/>
              </a:rPr>
              <a:t>Cons </a:t>
            </a:r>
            <a:r>
              <a:rPr lang="en-CA" sz="2900" dirty="0">
                <a:cs typeface="Helvetica" panose="020B0604020202020204" pitchFamily="34" charset="0"/>
              </a:rPr>
              <a:t>of buying: can be expensive. Audience was very curious about costs when enterprise reps presented company accomplishments and </a:t>
            </a:r>
            <a:r>
              <a:rPr lang="en-CA" sz="2900" dirty="0" smtClean="0">
                <a:cs typeface="Helvetica" panose="020B0604020202020204" pitchFamily="34" charset="0"/>
              </a:rPr>
              <a:t>services.</a:t>
            </a:r>
            <a:endParaRPr lang="en-CA" sz="2900" dirty="0">
              <a:cs typeface="Helvetica" panose="020B0604020202020204" pitchFamily="34" charset="0"/>
            </a:endParaRPr>
          </a:p>
          <a:p>
            <a:pPr lvl="1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CA" sz="2900" dirty="0" smtClean="0">
                <a:cs typeface="Helvetica" panose="020B0604020202020204" pitchFamily="34" charset="0"/>
              </a:rPr>
              <a:t>No one-size-fits-all answer.</a:t>
            </a:r>
            <a:endParaRPr lang="en-CA" sz="2900" dirty="0">
              <a:cs typeface="Helvetica" panose="020B0604020202020204" pitchFamily="34" charset="0"/>
            </a:endParaRPr>
          </a:p>
          <a:p>
            <a:pPr marL="0" lvl="1" algn="l">
              <a:spcBef>
                <a:spcPts val="1000"/>
              </a:spcBef>
            </a:pPr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8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opbar_p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1817" cy="1295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401" y="5319202"/>
            <a:ext cx="2185416" cy="15361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9"/>
              <a:stretch>
                <a:fillRect/>
              </a:stretch>
            </p:blipFill>
          </mc:Choice>
          <mc:Fallback>
            <p:blipFill>
              <a:blip r:embed="rId10"/>
              <a:stretch>
                <a:fillRect/>
              </a:stretch>
            </p:blipFill>
          </mc:Fallback>
        </mc:AlternateContent>
        <p:spPr>
          <a:xfrm>
            <a:off x="380999" y="6400800"/>
            <a:ext cx="9363891" cy="66726"/>
          </a:xfrm>
          <a:prstGeom prst="rect">
            <a:avLst/>
          </a:prstGeom>
          <a:solidFill>
            <a:srgbClr val="8DC75D"/>
          </a:solidFill>
          <a:ln w="3175" cap="flat" cmpd="sng" algn="ctr">
            <a:solidFill>
              <a:srgbClr val="8DC75D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9" name="TextBox 8"/>
          <p:cNvSpPr txBox="1"/>
          <p:nvPr/>
        </p:nvSpPr>
        <p:spPr>
          <a:xfrm>
            <a:off x="7683298" y="278368"/>
            <a:ext cx="431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prstClr val="white"/>
                </a:solidFill>
                <a:latin typeface="Helvetica"/>
                <a:cs typeface="Helvetica"/>
              </a:rPr>
              <a:t>Research Computing in the Cloud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80999" y="1624589"/>
            <a:ext cx="10287001" cy="683603"/>
          </a:xfrm>
        </p:spPr>
        <p:txBody>
          <a:bodyPr>
            <a:normAutofit/>
          </a:bodyPr>
          <a:lstStyle/>
          <a:p>
            <a:pPr algn="l"/>
            <a:r>
              <a:rPr lang="en-CA" sz="24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is the future of cloud?</a:t>
            </a:r>
            <a:endParaRPr lang="en-US" sz="2400" dirty="0">
              <a:solidFill>
                <a:schemeClr val="accent6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524000" y="2709950"/>
            <a:ext cx="9144000" cy="1745672"/>
          </a:xfrm>
        </p:spPr>
        <p:txBody>
          <a:bodyPr>
            <a:normAutofit/>
          </a:bodyPr>
          <a:lstStyle/>
          <a:p>
            <a:pPr marL="342900" lvl="1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CA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More </a:t>
            </a:r>
            <a:r>
              <a:rPr lang="en-CA" dirty="0">
                <a:latin typeface="Helvetica" panose="020B0604020202020204" pitchFamily="34" charset="0"/>
                <a:cs typeface="Helvetica" panose="020B0604020202020204" pitchFamily="34" charset="0"/>
              </a:rPr>
              <a:t>activity in mobile space; </a:t>
            </a:r>
            <a:r>
              <a:rPr lang="en-CA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need to identify how optimize the technological opportunities </a:t>
            </a:r>
            <a:endParaRPr lang="en-CA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lvl="1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CA" dirty="0" smtClean="0">
                <a:latin typeface="Helvetica" panose="020B0604020202020204" pitchFamily="34" charset="0"/>
                <a:cs typeface="Helvetica" panose="020B0604020202020204" pitchFamily="34" charset="0"/>
              </a:rPr>
              <a:t>Young </a:t>
            </a:r>
            <a:r>
              <a:rPr lang="en-CA" dirty="0">
                <a:latin typeface="Helvetica" panose="020B0604020202020204" pitchFamily="34" charset="0"/>
                <a:cs typeface="Helvetica" panose="020B0604020202020204" pitchFamily="34" charset="0"/>
              </a:rPr>
              <a:t>people are </a:t>
            </a:r>
            <a:r>
              <a:rPr lang="en-CA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eager adaptors of cloud technology; </a:t>
            </a:r>
            <a:r>
              <a:rPr lang="en-CA" dirty="0">
                <a:latin typeface="Helvetica" panose="020B0604020202020204" pitchFamily="34" charset="0"/>
                <a:cs typeface="Helvetica" panose="020B0604020202020204" pitchFamily="34" charset="0"/>
              </a:rPr>
              <a:t>be ready to usher a younger </a:t>
            </a:r>
            <a:r>
              <a:rPr lang="en-CA" dirty="0" smtClean="0">
                <a:latin typeface="Helvetica" panose="020B0604020202020204" pitchFamily="34" charset="0"/>
                <a:cs typeface="Helvetica" panose="020B0604020202020204" pitchFamily="34" charset="0"/>
              </a:rPr>
              <a:t>generation </a:t>
            </a:r>
            <a:r>
              <a:rPr lang="en-CA" dirty="0">
                <a:latin typeface="Helvetica" panose="020B0604020202020204" pitchFamily="34" charset="0"/>
                <a:cs typeface="Helvetica" panose="020B0604020202020204" pitchFamily="34" charset="0"/>
              </a:rPr>
              <a:t>of </a:t>
            </a:r>
            <a:r>
              <a:rPr lang="en-CA" dirty="0" smtClean="0">
                <a:latin typeface="Helvetica" panose="020B0604020202020204" pitchFamily="34" charset="0"/>
                <a:cs typeface="Helvetica" panose="020B0604020202020204" pitchFamily="34" charset="0"/>
              </a:rPr>
              <a:t>users and, possibly, developers</a:t>
            </a:r>
            <a:endParaRPr lang="en-CA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lvl="1" algn="l">
              <a:spcBef>
                <a:spcPts val="1000"/>
              </a:spcBef>
            </a:pPr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68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opbar_p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1817" cy="1295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401" y="5319202"/>
            <a:ext cx="2185416" cy="15361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9"/>
              <a:stretch>
                <a:fillRect/>
              </a:stretch>
            </p:blipFill>
          </mc:Choice>
          <mc:Fallback>
            <p:blipFill>
              <a:blip r:embed="rId10"/>
              <a:stretch>
                <a:fillRect/>
              </a:stretch>
            </p:blipFill>
          </mc:Fallback>
        </mc:AlternateContent>
        <p:spPr>
          <a:xfrm>
            <a:off x="380999" y="6400800"/>
            <a:ext cx="9363891" cy="66726"/>
          </a:xfrm>
          <a:prstGeom prst="rect">
            <a:avLst/>
          </a:prstGeom>
          <a:solidFill>
            <a:srgbClr val="8DC75D"/>
          </a:solidFill>
          <a:ln w="3175" cap="flat" cmpd="sng" algn="ctr">
            <a:solidFill>
              <a:srgbClr val="8DC75D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9" name="TextBox 8"/>
          <p:cNvSpPr txBox="1"/>
          <p:nvPr/>
        </p:nvSpPr>
        <p:spPr>
          <a:xfrm>
            <a:off x="7683298" y="278368"/>
            <a:ext cx="431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prstClr val="white"/>
                </a:solidFill>
                <a:latin typeface="Helvetica"/>
                <a:cs typeface="Helvetica"/>
              </a:rPr>
              <a:t>Research Computing in the Cloud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524000" y="1898766"/>
            <a:ext cx="9144000" cy="1055572"/>
          </a:xfrm>
        </p:spPr>
        <p:txBody>
          <a:bodyPr>
            <a:normAutofit/>
          </a:bodyPr>
          <a:lstStyle/>
          <a:p>
            <a:r>
              <a:rPr lang="en-CA" sz="44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Breakout Group Discussions</a:t>
            </a:r>
            <a:endParaRPr lang="en-US" sz="4400" dirty="0">
              <a:solidFill>
                <a:schemeClr val="accent6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524000" y="3968253"/>
            <a:ext cx="891141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Easing into the Cloud: What barriers are researchers facing in cloud computing?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Buy or Build: Which route to opt for, and why?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Governance and Funding: How should cloud computing be regulated and funded? </a:t>
            </a:r>
          </a:p>
        </p:txBody>
      </p:sp>
    </p:spTree>
    <p:extLst>
      <p:ext uri="{BB962C8B-B14F-4D97-AF65-F5344CB8AC3E}">
        <p14:creationId xmlns:p14="http://schemas.microsoft.com/office/powerpoint/2010/main" val="307282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opbar_p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1817" cy="1295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401" y="5319202"/>
            <a:ext cx="2185416" cy="15361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9"/>
              <a:stretch>
                <a:fillRect/>
              </a:stretch>
            </p:blipFill>
          </mc:Choice>
          <mc:Fallback>
            <p:blipFill>
              <a:blip r:embed="rId10"/>
              <a:stretch>
                <a:fillRect/>
              </a:stretch>
            </p:blipFill>
          </mc:Fallback>
        </mc:AlternateContent>
        <p:spPr>
          <a:xfrm>
            <a:off x="380999" y="6400800"/>
            <a:ext cx="9363891" cy="66726"/>
          </a:xfrm>
          <a:prstGeom prst="rect">
            <a:avLst/>
          </a:prstGeom>
          <a:solidFill>
            <a:srgbClr val="8DC75D"/>
          </a:solidFill>
          <a:ln w="3175" cap="flat" cmpd="sng" algn="ctr">
            <a:solidFill>
              <a:srgbClr val="8DC75D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9" name="TextBox 8"/>
          <p:cNvSpPr txBox="1"/>
          <p:nvPr/>
        </p:nvSpPr>
        <p:spPr>
          <a:xfrm>
            <a:off x="7683298" y="278368"/>
            <a:ext cx="431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prstClr val="white"/>
                </a:solidFill>
                <a:latin typeface="Helvetica"/>
                <a:cs typeface="Helvetica"/>
              </a:rPr>
              <a:t>Research Computing in the Cloud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80999" y="1122363"/>
            <a:ext cx="10287001" cy="1055572"/>
          </a:xfrm>
        </p:spPr>
        <p:txBody>
          <a:bodyPr>
            <a:normAutofit/>
          </a:bodyPr>
          <a:lstStyle/>
          <a:p>
            <a:pPr algn="l"/>
            <a:r>
              <a:rPr lang="en-CA" sz="24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Easing </a:t>
            </a:r>
            <a:r>
              <a:rPr lang="en-CA" sz="2400" dirty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into the cloud: </a:t>
            </a:r>
            <a:r>
              <a:rPr lang="en-CA" sz="24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</a:t>
            </a:r>
            <a:r>
              <a:rPr lang="en-CA" sz="2400" dirty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barriers are researchers facing in cloud computing?</a:t>
            </a:r>
            <a:endParaRPr lang="en-US" sz="2400" dirty="0">
              <a:solidFill>
                <a:schemeClr val="accent6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523907" y="2187850"/>
            <a:ext cx="9144000" cy="4013887"/>
          </a:xfrm>
        </p:spPr>
        <p:txBody>
          <a:bodyPr>
            <a:normAutofit fontScale="850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>
                <a:cs typeface="Helvetica" panose="020B0604020202020204" pitchFamily="34" charset="0"/>
              </a:rPr>
              <a:t>Lack </a:t>
            </a:r>
            <a:r>
              <a:rPr lang="en-CA" dirty="0">
                <a:cs typeface="Helvetica" panose="020B0604020202020204" pitchFamily="34" charset="0"/>
              </a:rPr>
              <a:t>of education/training on how to effectively use the cloud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>
                <a:cs typeface="Helvetica" panose="020B0604020202020204" pitchFamily="34" charset="0"/>
              </a:rPr>
              <a:t>Especially </a:t>
            </a:r>
            <a:r>
              <a:rPr lang="en-CA" dirty="0">
                <a:cs typeface="Helvetica" panose="020B0604020202020204" pitchFamily="34" charset="0"/>
              </a:rPr>
              <a:t>with patient data, there are concerns around privacy; where is information going, how is it going to be used?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>
                <a:cs typeface="Helvetica" panose="020B0604020202020204" pitchFamily="34" charset="0"/>
              </a:rPr>
              <a:t>One </a:t>
            </a:r>
            <a:r>
              <a:rPr lang="en-CA" dirty="0">
                <a:cs typeface="Helvetica" panose="020B0604020202020204" pitchFamily="34" charset="0"/>
              </a:rPr>
              <a:t>attendee pointed out that the younger generation doesn’t care as much as older generations; how important will this concern be to heed in the future?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>
                <a:cs typeface="Helvetica" panose="020B0604020202020204" pitchFamily="34" charset="0"/>
              </a:rPr>
              <a:t>Infrastructure </a:t>
            </a:r>
            <a:r>
              <a:rPr lang="en-CA" dirty="0">
                <a:cs typeface="Helvetica" panose="020B0604020202020204" pitchFamily="34" charset="0"/>
              </a:rPr>
              <a:t>and policy restraints – limits to whether cloud is allowed in the institution (not an end user’s decision)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>
                <a:cs typeface="Helvetica" panose="020B0604020202020204" pitchFamily="34" charset="0"/>
              </a:rPr>
              <a:t>Researchers </a:t>
            </a:r>
            <a:r>
              <a:rPr lang="en-CA" dirty="0">
                <a:cs typeface="Helvetica" panose="020B0604020202020204" pitchFamily="34" charset="0"/>
              </a:rPr>
              <a:t>face time constraints; grants come with a deadline by which project should be completed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>
                <a:cs typeface="Helvetica" panose="020B0604020202020204" pitchFamily="34" charset="0"/>
              </a:rPr>
              <a:t>Sheer </a:t>
            </a:r>
            <a:r>
              <a:rPr lang="en-CA" dirty="0">
                <a:cs typeface="Helvetica" panose="020B0604020202020204" pitchFamily="34" charset="0"/>
              </a:rPr>
              <a:t>project of migrating all the data from old to new cloud system is a lot of work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>
                <a:cs typeface="Helvetica" panose="020B0604020202020204" pitchFamily="34" charset="0"/>
              </a:rPr>
              <a:t>Suggestions </a:t>
            </a:r>
            <a:r>
              <a:rPr lang="en-CA" dirty="0">
                <a:cs typeface="Helvetica" panose="020B0604020202020204" pitchFamily="34" charset="0"/>
              </a:rPr>
              <a:t>for easing into the cloud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>
                <a:cs typeface="Helvetica" panose="020B0604020202020204" pitchFamily="34" charset="0"/>
              </a:rPr>
              <a:t>Start </a:t>
            </a:r>
            <a:r>
              <a:rPr lang="en-CA" dirty="0">
                <a:cs typeface="Helvetica" panose="020B0604020202020204" pitchFamily="34" charset="0"/>
              </a:rPr>
              <a:t>with projects suitable for the cloud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>
                <a:cs typeface="Helvetica" panose="020B0604020202020204" pitchFamily="34" charset="0"/>
              </a:rPr>
              <a:t>Start </a:t>
            </a:r>
            <a:r>
              <a:rPr lang="en-CA" dirty="0">
                <a:cs typeface="Helvetica" panose="020B0604020202020204" pitchFamily="34" charset="0"/>
              </a:rPr>
              <a:t>with new research</a:t>
            </a:r>
          </a:p>
          <a:p>
            <a:pPr algn="l"/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09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opbar_p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1817" cy="1295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401" y="5319202"/>
            <a:ext cx="2185416" cy="15361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9"/>
              <a:stretch>
                <a:fillRect/>
              </a:stretch>
            </p:blipFill>
          </mc:Choice>
          <mc:Fallback>
            <p:blipFill>
              <a:blip r:embed="rId10"/>
              <a:stretch>
                <a:fillRect/>
              </a:stretch>
            </p:blipFill>
          </mc:Fallback>
        </mc:AlternateContent>
        <p:spPr>
          <a:xfrm>
            <a:off x="380999" y="6400800"/>
            <a:ext cx="9363891" cy="66726"/>
          </a:xfrm>
          <a:prstGeom prst="rect">
            <a:avLst/>
          </a:prstGeom>
          <a:solidFill>
            <a:srgbClr val="8DC75D"/>
          </a:solidFill>
          <a:ln w="3175" cap="flat" cmpd="sng" algn="ctr">
            <a:solidFill>
              <a:srgbClr val="8DC75D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9" name="TextBox 8"/>
          <p:cNvSpPr txBox="1"/>
          <p:nvPr/>
        </p:nvSpPr>
        <p:spPr>
          <a:xfrm>
            <a:off x="7683298" y="278368"/>
            <a:ext cx="431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prstClr val="white"/>
                </a:solidFill>
                <a:latin typeface="Helvetica"/>
                <a:cs typeface="Helvetica"/>
              </a:rPr>
              <a:t>Research Computing in the Cloud</a:t>
            </a:r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80999" y="1122363"/>
            <a:ext cx="10287001" cy="1055572"/>
          </a:xfrm>
        </p:spPr>
        <p:txBody>
          <a:bodyPr>
            <a:normAutofit/>
          </a:bodyPr>
          <a:lstStyle/>
          <a:p>
            <a:pPr algn="l"/>
            <a:r>
              <a:rPr lang="en-CA" sz="24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Buy </a:t>
            </a:r>
            <a:r>
              <a:rPr lang="en-CA" sz="2400" dirty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or </a:t>
            </a:r>
            <a:r>
              <a:rPr lang="en-CA" sz="24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build the cloud: </a:t>
            </a:r>
            <a:r>
              <a:rPr lang="en-CA" sz="2400" dirty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</a:t>
            </a:r>
            <a:r>
              <a:rPr lang="en-CA" sz="2400" dirty="0" smtClean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hich </a:t>
            </a:r>
            <a:r>
              <a:rPr lang="en-CA" sz="2400" dirty="0">
                <a:solidFill>
                  <a:schemeClr val="accent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route to opt for, and why?</a:t>
            </a:r>
            <a:endParaRPr lang="en-US" sz="2400" dirty="0">
              <a:solidFill>
                <a:schemeClr val="accent6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523907" y="2187850"/>
            <a:ext cx="9144000" cy="4013887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CA" dirty="0" smtClean="0">
                <a:cs typeface="Helvetica" panose="020B0604020202020204" pitchFamily="34" charset="0"/>
              </a:rPr>
              <a:t>Considerations</a:t>
            </a:r>
            <a:r>
              <a:rPr lang="en-CA" dirty="0">
                <a:cs typeface="Helvetica" panose="020B0604020202020204" pitchFamily="34" charset="0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>
                <a:cs typeface="Helvetica" panose="020B0604020202020204" pitchFamily="34" charset="0"/>
              </a:rPr>
              <a:t>Preliminary </a:t>
            </a:r>
            <a:r>
              <a:rPr lang="en-CA" dirty="0">
                <a:cs typeface="Helvetica" panose="020B0604020202020204" pitchFamily="34" charset="0"/>
              </a:rPr>
              <a:t>decisions about technology standards are needed to determine what you build or buy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>
                <a:cs typeface="Helvetica" panose="020B0604020202020204" pitchFamily="34" charset="0"/>
              </a:rPr>
              <a:t>What </a:t>
            </a:r>
            <a:r>
              <a:rPr lang="en-CA" dirty="0">
                <a:cs typeface="Helvetica" panose="020B0604020202020204" pitchFamily="34" charset="0"/>
              </a:rPr>
              <a:t>are the known fixed costs for building cloud? Once identified, is there room for regular op expenditures?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>
                <a:cs typeface="Helvetica" panose="020B0604020202020204" pitchFamily="34" charset="0"/>
              </a:rPr>
              <a:t>Need </a:t>
            </a:r>
            <a:r>
              <a:rPr lang="en-CA" dirty="0">
                <a:cs typeface="Helvetica" panose="020B0604020202020204" pitchFamily="34" charset="0"/>
              </a:rPr>
              <a:t>to consider whether buy or build solution can be integrated with other existing services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>
                <a:cs typeface="Helvetica" panose="020B0604020202020204" pitchFamily="34" charset="0"/>
              </a:rPr>
              <a:t>HPC </a:t>
            </a:r>
            <a:r>
              <a:rPr lang="en-CA" dirty="0">
                <a:cs typeface="Helvetica" panose="020B0604020202020204" pitchFamily="34" charset="0"/>
              </a:rPr>
              <a:t>is not the same as IT applications; workflow is different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>
                <a:cs typeface="Helvetica" panose="020B0604020202020204" pitchFamily="34" charset="0"/>
              </a:rPr>
              <a:t>The </a:t>
            </a:r>
            <a:r>
              <a:rPr lang="en-CA" dirty="0">
                <a:cs typeface="Helvetica" panose="020B0604020202020204" pitchFamily="34" charset="0"/>
              </a:rPr>
              <a:t>more compute you give them, the more they’ll use it, and the more problems you can solve, faster and further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>
                <a:cs typeface="Helvetica" panose="020B0604020202020204" pitchFamily="34" charset="0"/>
              </a:rPr>
              <a:t>Technology </a:t>
            </a:r>
            <a:r>
              <a:rPr lang="en-CA" dirty="0">
                <a:cs typeface="Helvetica" panose="020B0604020202020204" pitchFamily="34" charset="0"/>
              </a:rPr>
              <a:t>requires constant updating; where will updates come from?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 smtClean="0">
                <a:cs typeface="Helvetica" panose="020B0604020202020204" pitchFamily="34" charset="0"/>
              </a:rPr>
              <a:t>Where </a:t>
            </a:r>
            <a:r>
              <a:rPr lang="en-CA" dirty="0">
                <a:cs typeface="Helvetica" panose="020B0604020202020204" pitchFamily="34" charset="0"/>
              </a:rPr>
              <a:t>to locate the power – offsite? </a:t>
            </a:r>
          </a:p>
          <a:p>
            <a:pPr algn="l"/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35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1055</Words>
  <Application>Microsoft Office PowerPoint</Application>
  <PresentationFormat>Widescreen</PresentationFormat>
  <Paragraphs>91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Helvetica</vt:lpstr>
      <vt:lpstr>Office Theme</vt:lpstr>
      <vt:lpstr>1_Office Theme</vt:lpstr>
      <vt:lpstr>PowerPoint Presentation</vt:lpstr>
      <vt:lpstr>Speakers</vt:lpstr>
      <vt:lpstr>Panel debate: Build v Buy</vt:lpstr>
      <vt:lpstr>What are the possibilities of connecting clusters when datasets grow very large?</vt:lpstr>
      <vt:lpstr>Should we build or buy the cloud? </vt:lpstr>
      <vt:lpstr>What is the future of cloud?</vt:lpstr>
      <vt:lpstr>Breakout Group Discussions</vt:lpstr>
      <vt:lpstr>Easing into the cloud: What barriers are researchers facing in cloud computing?</vt:lpstr>
      <vt:lpstr>Buy or build the cloud: Which route to opt for, and why?</vt:lpstr>
      <vt:lpstr>Buy or build the cloud: Which route to opt for, and why?</vt:lpstr>
      <vt:lpstr>Governance and funding: How should cloud computing be regulated and funded?</vt:lpstr>
      <vt:lpstr>For more of the discussion from workshop attendees, follow @ORIONnetwork and view #ORIONAC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lam</dc:creator>
  <cp:lastModifiedBy>valerie lam</cp:lastModifiedBy>
  <cp:revision>32</cp:revision>
  <dcterms:created xsi:type="dcterms:W3CDTF">2015-03-26T20:56:11Z</dcterms:created>
  <dcterms:modified xsi:type="dcterms:W3CDTF">2015-04-17T19:23:40Z</dcterms:modified>
</cp:coreProperties>
</file>