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10"/>
  </p:notesMasterIdLst>
  <p:sldIdLst>
    <p:sldId id="256" r:id="rId2"/>
    <p:sldId id="257" r:id="rId3"/>
    <p:sldId id="258" r:id="rId4"/>
    <p:sldId id="264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il McClughan" initials="N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55"/>
    <p:restoredTop sz="94674"/>
  </p:normalViewPr>
  <p:slideViewPr>
    <p:cSldViewPr snapToGrid="0" snapToObjects="1">
      <p:cViewPr varScale="1">
        <p:scale>
          <a:sx n="145" d="100"/>
          <a:sy n="145" d="100"/>
        </p:scale>
        <p:origin x="-128" y="-8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1D574-612F-DB40-B6C8-6E6C416847E0}" type="datetimeFigureOut">
              <a:rPr lang="en-US" smtClean="0"/>
              <a:t>16-06-02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CCE41-F873-9647-BA99-AB65BB916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9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CE41-F873-9647-BA99-AB65BB9163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59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11D0-EB14-8D44-8C75-248906B43421}" type="datetime1">
              <a:rPr lang="en-CA" smtClean="0"/>
              <a:t>16-06-02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CANHEIT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6B3B-B0A4-A742-82ED-8D2779788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08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3A8E-326D-1B45-BE03-360CE8D9B4A3}" type="datetime1">
              <a:rPr lang="en-CA" smtClean="0"/>
              <a:t>16-06-02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CANHEIT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6B3B-B0A4-A742-82ED-8D2779788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19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A454-8E46-4349-9DE6-46294C594FBC}" type="datetime1">
              <a:rPr lang="en-CA" smtClean="0"/>
              <a:t>16-06-02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CANHEIT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6B3B-B0A4-A742-82ED-8D2779788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7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2057-56A0-D946-8A47-0E9FECE91EF1}" type="datetime1">
              <a:rPr lang="en-CA" smtClean="0"/>
              <a:t>16-06-02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CANHEIT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6B3B-B0A4-A742-82ED-8D2779788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5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1974-FA4F-924D-88F0-B7A32DA73D00}" type="datetime1">
              <a:rPr lang="en-CA" smtClean="0"/>
              <a:t>16-06-02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CANHEIT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6B3B-B0A4-A742-82ED-8D2779788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43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D0A5-C7DE-6449-98D2-D228DCFD0FBA}" type="datetime1">
              <a:rPr lang="en-CA" smtClean="0"/>
              <a:t>16-06-02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CANHEIT 2016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6B3B-B0A4-A742-82ED-8D2779788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8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BD3B-BBD1-4241-8BDE-E4C472E53379}" type="datetime1">
              <a:rPr lang="en-CA" smtClean="0"/>
              <a:t>16-06-02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CANHEIT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6B3B-B0A4-A742-82ED-8D2779788C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26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E7E4-1D20-4B48-B4D3-308855F4CC09}" type="datetime1">
              <a:rPr lang="en-CA" smtClean="0"/>
              <a:t>16-06-02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CANHEIT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6B3B-B0A4-A742-82ED-8D2779788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4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EA6C-62E2-7149-8A65-8E912A14E822}" type="datetime1">
              <a:rPr lang="en-CA" smtClean="0"/>
              <a:t>16-06-02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CANHEIT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6B3B-B0A4-A742-82ED-8D2779788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5E62-0BB5-C442-8D1D-0AD7D976BFCE}" type="datetime1">
              <a:rPr lang="en-CA" smtClean="0"/>
              <a:t>16-06-02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CANHEIT 2016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6B3B-B0A4-A742-82ED-8D2779788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00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0B40684-FD6D-F94C-8034-420F6A6CEFBA}" type="datetime1">
              <a:rPr lang="en-CA" smtClean="0"/>
              <a:t>16-06-02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CANHEIT 2016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6B3B-B0A4-A742-82ED-8D2779788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8C68306-9DA2-E84F-91EB-82BDCF2C59FF}" type="datetime1">
              <a:rPr lang="en-CA" smtClean="0"/>
              <a:t>16-06-02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CANHEIT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7D06B3B-B0A4-A742-82ED-8D2779788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0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500" y="380144"/>
            <a:ext cx="8991600" cy="1645920"/>
          </a:xfrm>
        </p:spPr>
        <p:txBody>
          <a:bodyPr/>
          <a:lstStyle/>
          <a:p>
            <a:r>
              <a:rPr lang="en-US" dirty="0"/>
              <a:t>Shaping Canada’s NREN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333999">
            <a:off x="2619920" y="2188889"/>
            <a:ext cx="6801612" cy="3187487"/>
          </a:xfrm>
        </p:spPr>
        <p:txBody>
          <a:bodyPr>
            <a:noAutofit/>
          </a:bodyPr>
          <a:lstStyle/>
          <a:p>
            <a:r>
              <a:rPr lang="en-US" sz="3200" dirty="0"/>
              <a:t>Robin Winsor – </a:t>
            </a:r>
            <a:r>
              <a:rPr lang="en-US" sz="3200" dirty="0" err="1"/>
              <a:t>Cybera</a:t>
            </a:r>
            <a:endParaRPr lang="en-US" sz="3200" dirty="0"/>
          </a:p>
          <a:p>
            <a:r>
              <a:rPr lang="en-US" sz="3200" dirty="0"/>
              <a:t>Alfonso Licata – ORION</a:t>
            </a:r>
          </a:p>
          <a:p>
            <a:r>
              <a:rPr lang="en-US" sz="3200" dirty="0" err="1"/>
              <a:t>Bala</a:t>
            </a:r>
            <a:r>
              <a:rPr lang="en-US" sz="3200" dirty="0"/>
              <a:t> </a:t>
            </a:r>
            <a:r>
              <a:rPr lang="en-US" sz="3200" dirty="0" err="1"/>
              <a:t>Kathiresan</a:t>
            </a:r>
            <a:r>
              <a:rPr lang="en-US" sz="3200" dirty="0"/>
              <a:t> – </a:t>
            </a:r>
            <a:r>
              <a:rPr lang="en-US" sz="3200" dirty="0" err="1"/>
              <a:t>BCnet</a:t>
            </a:r>
            <a:endParaRPr lang="en-US" sz="3200" dirty="0"/>
          </a:p>
          <a:p>
            <a:r>
              <a:rPr lang="en-US" sz="3200" dirty="0"/>
              <a:t>Neil </a:t>
            </a:r>
            <a:r>
              <a:rPr lang="en-US" sz="3200" dirty="0" err="1"/>
              <a:t>McClughan</a:t>
            </a:r>
            <a:r>
              <a:rPr lang="en-US" sz="3200" dirty="0"/>
              <a:t> – </a:t>
            </a:r>
            <a:r>
              <a:rPr lang="en-US" sz="3200" dirty="0" err="1"/>
              <a:t>SRnet</a:t>
            </a:r>
            <a:endParaRPr lang="en-US" sz="3200" dirty="0"/>
          </a:p>
          <a:p>
            <a:r>
              <a:rPr lang="en-US" sz="3200" dirty="0"/>
              <a:t>Mark Wolff – CANARIE</a:t>
            </a:r>
          </a:p>
          <a:p>
            <a:r>
              <a:rPr lang="en-US" sz="3200" dirty="0"/>
              <a:t>Gerry Miller - </a:t>
            </a:r>
            <a:r>
              <a:rPr lang="en-US" sz="3200" dirty="0" err="1"/>
              <a:t>MRnet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2400" b="1" dirty="0"/>
              <a:t>CANHEIT 2016</a:t>
            </a:r>
          </a:p>
        </p:txBody>
      </p:sp>
    </p:spTree>
    <p:extLst>
      <p:ext uri="{BB962C8B-B14F-4D97-AF65-F5344CB8AC3E}">
        <p14:creationId xmlns:p14="http://schemas.microsoft.com/office/powerpoint/2010/main" val="2031159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8535" y="211699"/>
            <a:ext cx="7313461" cy="731681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Canada’s National research and education Network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5071" y="6396228"/>
            <a:ext cx="5901189" cy="320040"/>
          </a:xfrm>
        </p:spPr>
        <p:txBody>
          <a:bodyPr/>
          <a:lstStyle/>
          <a:p>
            <a:r>
              <a:rPr lang="en-US" dirty="0"/>
              <a:t>CANHEIT 2016</a:t>
            </a:r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45" y="1416764"/>
            <a:ext cx="5468485" cy="46624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3859" y="1431925"/>
            <a:ext cx="28871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Enables Canadian participation in global research collaborations, connects to 100 global NRENs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9332" y="5171083"/>
            <a:ext cx="251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Supports Canadian leadership in data-intensive research </a:t>
            </a:r>
            <a:r>
              <a:rPr lang="en-CA"/>
              <a:t>and innovation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8177844" y="2480733"/>
            <a:ext cx="17944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Connects over 600 research and education institutions, plus over 5000 K-12 schools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26312" y="5341848"/>
            <a:ext cx="1794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Millions of Canadians have access to the NREN</a:t>
            </a:r>
          </a:p>
        </p:txBody>
      </p:sp>
    </p:spTree>
    <p:extLst>
      <p:ext uri="{BB962C8B-B14F-4D97-AF65-F5344CB8AC3E}">
        <p14:creationId xmlns:p14="http://schemas.microsoft.com/office/powerpoint/2010/main" val="1006247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136" y="228092"/>
            <a:ext cx="6214364" cy="635508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INCREASING Demands </a:t>
            </a:r>
            <a:r>
              <a:rPr lang="en-US" sz="2000" dirty="0"/>
              <a:t>on the NREN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" t="1119" r="528" b="1117"/>
          <a:stretch/>
        </p:blipFill>
        <p:spPr>
          <a:xfrm>
            <a:off x="1366838" y="1428108"/>
            <a:ext cx="10109173" cy="4032892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5071" y="6396228"/>
            <a:ext cx="5901189" cy="320040"/>
          </a:xfrm>
        </p:spPr>
        <p:txBody>
          <a:bodyPr/>
          <a:lstStyle/>
          <a:p>
            <a:r>
              <a:rPr lang="en-US" dirty="0"/>
              <a:t>CANHEIT 2016</a:t>
            </a:r>
          </a:p>
        </p:txBody>
      </p:sp>
    </p:spTree>
    <p:extLst>
      <p:ext uri="{BB962C8B-B14F-4D97-AF65-F5344CB8AC3E}">
        <p14:creationId xmlns:p14="http://schemas.microsoft.com/office/powerpoint/2010/main" val="1265999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1396" y="228092"/>
            <a:ext cx="7729728" cy="1188720"/>
          </a:xfrm>
        </p:spPr>
        <p:txBody>
          <a:bodyPr/>
          <a:lstStyle/>
          <a:p>
            <a:r>
              <a:rPr lang="en-US" dirty="0"/>
              <a:t>WHY </a:t>
            </a:r>
            <a:r>
              <a:rPr lang="en-US" dirty="0" smtClean="0"/>
              <a:t>AN </a:t>
            </a:r>
            <a:r>
              <a:rPr lang="en-US" dirty="0"/>
              <a:t>NREN STRATEGY?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17" y="1909337"/>
            <a:ext cx="11097173" cy="4194556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CA" sz="2800" dirty="0" smtClean="0"/>
              <a:t>The Canadian NREN is an equal partnership of all the </a:t>
            </a:r>
            <a:r>
              <a:rPr lang="en-CA" sz="2800" dirty="0"/>
              <a:t>regional R and E </a:t>
            </a:r>
            <a:r>
              <a:rPr lang="en-CA" sz="2800" dirty="0" smtClean="0"/>
              <a:t>networks (RANs) </a:t>
            </a:r>
            <a:r>
              <a:rPr lang="en-CA" sz="2800" dirty="0" smtClean="0"/>
              <a:t>in each province and </a:t>
            </a:r>
            <a:r>
              <a:rPr lang="en-CA" sz="2800" dirty="0" smtClean="0"/>
              <a:t>territory, </a:t>
            </a:r>
            <a:r>
              <a:rPr lang="en-CA" sz="2800" dirty="0" smtClean="0"/>
              <a:t>and CANARIE</a:t>
            </a:r>
          </a:p>
          <a:p>
            <a:pPr>
              <a:buFont typeface="Wingdings" charset="2"/>
              <a:buChar char="§"/>
            </a:pPr>
            <a:r>
              <a:rPr lang="en-CA" sz="2800" dirty="0" smtClean="0"/>
              <a:t>Increasing demands in the regions and nationally</a:t>
            </a:r>
            <a:endParaRPr lang="en-CA" sz="2800" dirty="0"/>
          </a:p>
          <a:p>
            <a:pPr>
              <a:buFont typeface="Wingdings" charset="2"/>
              <a:buChar char="§"/>
            </a:pPr>
            <a:r>
              <a:rPr lang="en-CA" sz="2800" dirty="0"/>
              <a:t>CANARIE and RAN strategies not </a:t>
            </a:r>
            <a:r>
              <a:rPr lang="en-CA" sz="2800" dirty="0" smtClean="0"/>
              <a:t>previously aligned</a:t>
            </a:r>
            <a:endParaRPr lang="en-CA" sz="2800" dirty="0"/>
          </a:p>
          <a:p>
            <a:pPr>
              <a:buFont typeface="Wingdings" charset="2"/>
              <a:buChar char="§"/>
            </a:pPr>
            <a:r>
              <a:rPr lang="en-CA" sz="2800" dirty="0"/>
              <a:t>Duplication of services/investment </a:t>
            </a:r>
          </a:p>
          <a:p>
            <a:pPr>
              <a:buFont typeface="Wingdings" charset="2"/>
              <a:buChar char="§"/>
            </a:pPr>
            <a:r>
              <a:rPr lang="en-CA" sz="2800" dirty="0"/>
              <a:t>Competing initiatives and priorities</a:t>
            </a:r>
          </a:p>
          <a:p>
            <a:pPr>
              <a:buFont typeface="Wingdings" charset="2"/>
              <a:buChar char="§"/>
            </a:pPr>
            <a:r>
              <a:rPr lang="en-CA" sz="2800" dirty="0"/>
              <a:t>Opportunity to increase effectiveness for stakeholders (R, E &amp; I) </a:t>
            </a:r>
            <a:endParaRPr lang="en-US" sz="28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5071" y="6396228"/>
            <a:ext cx="5901189" cy="320040"/>
          </a:xfrm>
        </p:spPr>
        <p:txBody>
          <a:bodyPr/>
          <a:lstStyle/>
          <a:p>
            <a:r>
              <a:rPr lang="en-US" dirty="0"/>
              <a:t>CANHEIT 2016</a:t>
            </a:r>
          </a:p>
        </p:txBody>
      </p:sp>
    </p:spTree>
    <p:extLst>
      <p:ext uri="{BB962C8B-B14F-4D97-AF65-F5344CB8AC3E}">
        <p14:creationId xmlns:p14="http://schemas.microsoft.com/office/powerpoint/2010/main" val="1906706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851" y="222145"/>
            <a:ext cx="6950964" cy="648208"/>
          </a:xfrm>
        </p:spPr>
        <p:txBody>
          <a:bodyPr>
            <a:normAutofit/>
          </a:bodyPr>
          <a:lstStyle/>
          <a:p>
            <a:r>
              <a:rPr lang="en-US" sz="2000" dirty="0" err="1"/>
              <a:t>Nren</a:t>
            </a:r>
            <a:r>
              <a:rPr lang="en-US" sz="2000" dirty="0"/>
              <a:t> strategic plan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9988" y="1270000"/>
            <a:ext cx="8741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/>
              <a:t>Maps out the evolution of the NREN in three areas: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3695" y="4419600"/>
            <a:ext cx="2226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Services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4879428" y="4419600"/>
            <a:ext cx="2226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Organization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7995162" y="4421201"/>
            <a:ext cx="2226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Relationships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1983828" y="4966072"/>
            <a:ext cx="766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/>
              <a:t>With a goal of strengthening Canadian leadership in research, education and innovation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988" y="2077319"/>
            <a:ext cx="8839966" cy="2286198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5071" y="6396228"/>
            <a:ext cx="5901189" cy="320040"/>
          </a:xfrm>
        </p:spPr>
        <p:txBody>
          <a:bodyPr/>
          <a:lstStyle/>
          <a:p>
            <a:r>
              <a:rPr lang="en-US" dirty="0"/>
              <a:t>CANHEIT 2016</a:t>
            </a:r>
          </a:p>
        </p:txBody>
      </p:sp>
    </p:spTree>
    <p:extLst>
      <p:ext uri="{BB962C8B-B14F-4D97-AF65-F5344CB8AC3E}">
        <p14:creationId xmlns:p14="http://schemas.microsoft.com/office/powerpoint/2010/main" val="30869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1736" y="266192"/>
            <a:ext cx="7729728" cy="854911"/>
          </a:xfrm>
        </p:spPr>
        <p:txBody>
          <a:bodyPr>
            <a:normAutofit/>
          </a:bodyPr>
          <a:lstStyle/>
          <a:p>
            <a:r>
              <a:rPr lang="en-US" sz="2000" dirty="0"/>
              <a:t>Strategic Plan Structure </a:t>
            </a:r>
            <a:r>
              <a:rPr lang="en-US" sz="2000" dirty="0" smtClean="0"/>
              <a:t>Development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437019"/>
              </p:ext>
            </p:extLst>
          </p:nvPr>
        </p:nvGraphicFramePr>
        <p:xfrm>
          <a:off x="437264" y="1695713"/>
          <a:ext cx="1549400" cy="1163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4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19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1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 rot="1508474">
            <a:off x="2123377" y="2822129"/>
            <a:ext cx="764533" cy="25951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33359" y="2964384"/>
            <a:ext cx="13965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________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________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________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________</a:t>
            </a:r>
          </a:p>
        </p:txBody>
      </p:sp>
      <p:sp>
        <p:nvSpPr>
          <p:cNvPr id="8" name="Right Brace 7"/>
          <p:cNvSpPr/>
          <p:nvPr/>
        </p:nvSpPr>
        <p:spPr>
          <a:xfrm>
            <a:off x="4520406" y="2987830"/>
            <a:ext cx="511865" cy="1200329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69674" y="2824596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Build  S, 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69674" y="3680452"/>
            <a:ext cx="2221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Mitigate  W, T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9115208" y="4434217"/>
          <a:ext cx="2624043" cy="1745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46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46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46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190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1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1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 rot="19318264">
            <a:off x="9894492" y="3735851"/>
            <a:ext cx="137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Organization</a:t>
            </a:r>
          </a:p>
        </p:txBody>
      </p:sp>
      <p:sp>
        <p:nvSpPr>
          <p:cNvPr id="13" name="TextBox 12"/>
          <p:cNvSpPr txBox="1"/>
          <p:nvPr/>
        </p:nvSpPr>
        <p:spPr>
          <a:xfrm rot="19318264">
            <a:off x="9125982" y="3812014"/>
            <a:ext cx="9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Services</a:t>
            </a:r>
          </a:p>
        </p:txBody>
      </p:sp>
      <p:sp>
        <p:nvSpPr>
          <p:cNvPr id="14" name="TextBox 13"/>
          <p:cNvSpPr txBox="1"/>
          <p:nvPr/>
        </p:nvSpPr>
        <p:spPr>
          <a:xfrm rot="19318264">
            <a:off x="10799221" y="3745311"/>
            <a:ext cx="1430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Relationships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97454" y="5176262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Expand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86691" y="4570642"/>
            <a:ext cx="963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Improve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75076" y="5755768"/>
            <a:ext cx="774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Aspire</a:t>
            </a:r>
          </a:p>
        </p:txBody>
      </p:sp>
      <p:sp>
        <p:nvSpPr>
          <p:cNvPr id="18" name="Right Arrow 17"/>
          <p:cNvSpPr/>
          <p:nvPr/>
        </p:nvSpPr>
        <p:spPr>
          <a:xfrm rot="1508474">
            <a:off x="7151362" y="4514369"/>
            <a:ext cx="764533" cy="25951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5071" y="6396228"/>
            <a:ext cx="5901189" cy="320040"/>
          </a:xfrm>
        </p:spPr>
        <p:txBody>
          <a:bodyPr/>
          <a:lstStyle/>
          <a:p>
            <a:r>
              <a:rPr lang="en-US" dirty="0"/>
              <a:t>CANHEIT 2016</a:t>
            </a:r>
          </a:p>
        </p:txBody>
      </p:sp>
    </p:spTree>
    <p:extLst>
      <p:ext uri="{BB962C8B-B14F-4D97-AF65-F5344CB8AC3E}">
        <p14:creationId xmlns:p14="http://schemas.microsoft.com/office/powerpoint/2010/main" val="1175629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936" y="202319"/>
            <a:ext cx="6811264" cy="572008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Strategic Plan </a:t>
            </a:r>
            <a:r>
              <a:rPr lang="en-US" sz="2000" dirty="0" smtClean="0"/>
              <a:t>Map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946150"/>
            <a:ext cx="11455400" cy="4965700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5071" y="6396228"/>
            <a:ext cx="5901189" cy="320040"/>
          </a:xfrm>
        </p:spPr>
        <p:txBody>
          <a:bodyPr/>
          <a:lstStyle/>
          <a:p>
            <a:r>
              <a:rPr lang="en-US" dirty="0"/>
              <a:t>CANHEIT 2016</a:t>
            </a:r>
          </a:p>
        </p:txBody>
      </p:sp>
    </p:spTree>
    <p:extLst>
      <p:ext uri="{BB962C8B-B14F-4D97-AF65-F5344CB8AC3E}">
        <p14:creationId xmlns:p14="http://schemas.microsoft.com/office/powerpoint/2010/main" val="608902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7536" y="253492"/>
            <a:ext cx="6188964" cy="610108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short to medium term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7154" y="1202943"/>
            <a:ext cx="8599398" cy="5392297"/>
          </a:xfrm>
        </p:spPr>
        <p:txBody>
          <a:bodyPr/>
          <a:lstStyle/>
          <a:p>
            <a:pPr marL="342900" indent="-342900">
              <a:buFont typeface="+mj-lt"/>
              <a:buAutoNum type="alphaLcPeriod"/>
            </a:pPr>
            <a:r>
              <a:rPr lang="en-US" sz="2400" b="1" dirty="0"/>
              <a:t>Fast, reliable networking</a:t>
            </a:r>
          </a:p>
          <a:p>
            <a:pPr lvl="1"/>
            <a:r>
              <a:rPr lang="en-US" sz="2000" dirty="0"/>
              <a:t>Ensure a fast, reliable research, education and innovation network that connects all qualified institutions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2400" b="1" dirty="0"/>
              <a:t>Communications programs and tactics</a:t>
            </a:r>
          </a:p>
          <a:p>
            <a:pPr lvl="1"/>
            <a:r>
              <a:rPr lang="en-US" sz="2000" dirty="0"/>
              <a:t>Establish a brand and communication strategy to increase communications channels, especially among provincial and federal stakeholder groups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2400" b="1" dirty="0"/>
              <a:t>Business processes and practices</a:t>
            </a:r>
          </a:p>
          <a:p>
            <a:pPr lvl="1"/>
            <a:r>
              <a:rPr lang="en-US" sz="2000" dirty="0"/>
              <a:t>Develop, implement and report on an operational plan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2400" b="1" dirty="0"/>
              <a:t>Expand service offerings</a:t>
            </a:r>
          </a:p>
          <a:p>
            <a:pPr lvl="1"/>
            <a:r>
              <a:rPr lang="en-US" sz="2000" dirty="0"/>
              <a:t>Distribute services across a national user base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5071" y="6396228"/>
            <a:ext cx="5901189" cy="320040"/>
          </a:xfrm>
        </p:spPr>
        <p:txBody>
          <a:bodyPr/>
          <a:lstStyle/>
          <a:p>
            <a:r>
              <a:rPr lang="en-US" dirty="0"/>
              <a:t>CANHEIT 2016</a:t>
            </a:r>
          </a:p>
        </p:txBody>
      </p:sp>
    </p:spTree>
    <p:extLst>
      <p:ext uri="{BB962C8B-B14F-4D97-AF65-F5344CB8AC3E}">
        <p14:creationId xmlns:p14="http://schemas.microsoft.com/office/powerpoint/2010/main" val="179115021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522</TotalTime>
  <Words>297</Words>
  <Application>Microsoft Macintosh PowerPoint</Application>
  <PresentationFormat>Custom</PresentationFormat>
  <Paragraphs>62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Parcel</vt:lpstr>
      <vt:lpstr>Shaping Canada’s NREN</vt:lpstr>
      <vt:lpstr>Canada’s National research and education Network</vt:lpstr>
      <vt:lpstr>INCREASING Demands on the NREN</vt:lpstr>
      <vt:lpstr>WHY AN NREN STRATEGY?</vt:lpstr>
      <vt:lpstr>Nren strategic plan</vt:lpstr>
      <vt:lpstr>Strategic Plan Structure Development</vt:lpstr>
      <vt:lpstr>Strategic Plan Map</vt:lpstr>
      <vt:lpstr>short to medium term priorities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 Wolff</cp:lastModifiedBy>
  <cp:revision>22</cp:revision>
  <dcterms:created xsi:type="dcterms:W3CDTF">2016-05-13T15:22:05Z</dcterms:created>
  <dcterms:modified xsi:type="dcterms:W3CDTF">2016-06-02T12:08:53Z</dcterms:modified>
</cp:coreProperties>
</file>