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2" r:id="rId5"/>
    <p:sldId id="270" r:id="rId6"/>
    <p:sldId id="263" r:id="rId7"/>
    <p:sldId id="266" r:id="rId8"/>
    <p:sldId id="267" r:id="rId9"/>
    <p:sldId id="268" r:id="rId10"/>
    <p:sldId id="269" r:id="rId11"/>
    <p:sldId id="265"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3" autoAdjust="0"/>
  </p:normalViewPr>
  <p:slideViewPr>
    <p:cSldViewPr>
      <p:cViewPr varScale="1">
        <p:scale>
          <a:sx n="61" d="100"/>
          <a:sy n="61" d="100"/>
        </p:scale>
        <p:origin x="16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468B0-8546-47C3-9A2F-3F21B58ACB99}" type="datetimeFigureOut">
              <a:rPr lang="en-CA" smtClean="0"/>
              <a:t>2016-06-28</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7DB0B-D920-4AF0-909C-CD43E012FDE6}" type="slidenum">
              <a:rPr lang="en-CA" smtClean="0"/>
              <a:t>‹#›</a:t>
            </a:fld>
            <a:endParaRPr lang="en-CA" dirty="0"/>
          </a:p>
        </p:txBody>
      </p:sp>
    </p:spTree>
    <p:extLst>
      <p:ext uri="{BB962C8B-B14F-4D97-AF65-F5344CB8AC3E}">
        <p14:creationId xmlns:p14="http://schemas.microsoft.com/office/powerpoint/2010/main" val="422592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What does ORION do?</a:t>
            </a:r>
            <a:r>
              <a:rPr lang="en-CA" baseline="0" dirty="0" smtClean="0"/>
              <a:t> As the backbone of Innovation, ORION is a non-profit dedicated exclusively to supporting research, education and innovation in Ontario. We do this through a number of ways. Let’s watch this short video to get an idea [play video]</a:t>
            </a:r>
          </a:p>
          <a:p>
            <a:r>
              <a:rPr lang="en-CA" baseline="0" dirty="0" smtClean="0"/>
              <a:t>DETAIL:</a:t>
            </a:r>
          </a:p>
          <a:p>
            <a:pPr marL="228600" indent="-228600">
              <a:buAutoNum type="arabicParenR"/>
            </a:pPr>
            <a:r>
              <a:rPr lang="en-CA" sz="1200" b="0" i="0" kern="1200" dirty="0" smtClean="0">
                <a:solidFill>
                  <a:schemeClr val="tx1"/>
                </a:solidFill>
                <a:effectLst/>
                <a:latin typeface="+mn-lt"/>
                <a:ea typeface="+mn-ea"/>
                <a:cs typeface="+mn-cs"/>
              </a:rPr>
              <a:t>ORION is the only high-speed, fibre-optic network specifically committed to supporting research, education and innovation in Ontario. Users</a:t>
            </a:r>
            <a:r>
              <a:rPr lang="en-CA" sz="1200" b="0" i="0" kern="1200" baseline="0" dirty="0" smtClean="0">
                <a:solidFill>
                  <a:schemeClr val="tx1"/>
                </a:solidFill>
                <a:effectLst/>
                <a:latin typeface="+mn-lt"/>
                <a:ea typeface="+mn-ea"/>
                <a:cs typeface="+mn-cs"/>
              </a:rPr>
              <a:t> can access </a:t>
            </a:r>
            <a:r>
              <a:rPr lang="en-CA" sz="1200" b="0" i="0" kern="1200" dirty="0" smtClean="0">
                <a:solidFill>
                  <a:schemeClr val="tx1"/>
                </a:solidFill>
                <a:effectLst/>
                <a:latin typeface="+mn-lt"/>
                <a:ea typeface="+mn-ea"/>
                <a:cs typeface="+mn-cs"/>
              </a:rPr>
              <a:t>connectivity to its community institutions, linking them to each other and to a global grid of research, education and innovation networks</a:t>
            </a:r>
            <a:r>
              <a:rPr lang="en-CA" sz="1200" b="0" i="0" kern="1200" baseline="0" dirty="0" smtClean="0">
                <a:solidFill>
                  <a:schemeClr val="tx1"/>
                </a:solidFill>
                <a:effectLst/>
                <a:latin typeface="+mn-lt"/>
                <a:ea typeface="+mn-ea"/>
                <a:cs typeface="+mn-cs"/>
              </a:rPr>
              <a:t> via CANARIE.</a:t>
            </a:r>
            <a:endParaRPr lang="en-CA" sz="1200" b="0" i="0" kern="1200" dirty="0" smtClean="0">
              <a:solidFill>
                <a:schemeClr val="tx1"/>
              </a:solidFill>
              <a:effectLst/>
              <a:latin typeface="+mn-lt"/>
              <a:ea typeface="+mn-ea"/>
              <a:cs typeface="+mn-cs"/>
            </a:endParaRPr>
          </a:p>
          <a:p>
            <a:pPr marL="228600" indent="-228600">
              <a:buAutoNum type="arabicParenR"/>
            </a:pPr>
            <a:r>
              <a:rPr lang="en-CA" dirty="0" smtClean="0"/>
              <a:t>ORION</a:t>
            </a:r>
            <a:r>
              <a:rPr lang="en-CA" baseline="0" dirty="0" smtClean="0"/>
              <a:t> also offers a curated collection of hosted services, which we call the Nebula cloud. Seamlessly accessed over the ORION network by connected institutions, users benefit from cost-savings and above all, world-class technological services. We’ll dive into a few case studies in this presentation to illustrate how this works.</a:t>
            </a:r>
          </a:p>
          <a:p>
            <a:pPr marL="228600" indent="-228600">
              <a:buAutoNum type="arabicParenR"/>
            </a:pPr>
            <a:r>
              <a:rPr lang="en-CA" dirty="0" smtClean="0"/>
              <a:t>Most recently, ORION also has also added a new Internet service.</a:t>
            </a:r>
            <a:r>
              <a:rPr lang="en-CA" baseline="0" dirty="0" smtClean="0"/>
              <a:t> The ISP offers the convenience of a single source for all connectivity needs. We’ll also explore this in the presentation. </a:t>
            </a:r>
            <a:endParaRPr lang="en-CA" dirty="0"/>
          </a:p>
        </p:txBody>
      </p:sp>
      <p:sp>
        <p:nvSpPr>
          <p:cNvPr id="4" name="Slide Number Placeholder 3"/>
          <p:cNvSpPr>
            <a:spLocks noGrp="1"/>
          </p:cNvSpPr>
          <p:nvPr>
            <p:ph type="sldNum" sz="quarter" idx="10"/>
          </p:nvPr>
        </p:nvSpPr>
        <p:spPr/>
        <p:txBody>
          <a:bodyPr/>
          <a:lstStyle/>
          <a:p>
            <a:fld id="{6807DB0B-D920-4AF0-909C-CD43E012FDE6}" type="slidenum">
              <a:rPr lang="en-CA" smtClean="0"/>
              <a:t>1</a:t>
            </a:fld>
            <a:endParaRPr lang="en-CA" dirty="0"/>
          </a:p>
        </p:txBody>
      </p:sp>
    </p:spTree>
    <p:extLst>
      <p:ext uri="{BB962C8B-B14F-4D97-AF65-F5344CB8AC3E}">
        <p14:creationId xmlns:p14="http://schemas.microsoft.com/office/powerpoint/2010/main" val="297283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Here’s a case study of one of the ORION</a:t>
            </a:r>
            <a:r>
              <a:rPr lang="en-CA" baseline="0" dirty="0" smtClean="0"/>
              <a:t> Nebula partners, Vianet, at work in one of our connected institutions, Algoma University. [play video]</a:t>
            </a:r>
            <a:br>
              <a:rPr lang="en-CA" baseline="0" dirty="0" smtClean="0"/>
            </a:br>
            <a:r>
              <a:rPr lang="en-CA" dirty="0" smtClean="0"/>
              <a:t>To </a:t>
            </a:r>
            <a:r>
              <a:rPr lang="en-CA" dirty="0"/>
              <a:t>bridge the digital divide in </a:t>
            </a:r>
            <a:r>
              <a:rPr lang="en-CA" baseline="0" dirty="0"/>
              <a:t>Ontario’s North, Vianet has a solution. Through ORION, their cost-effective and cloud-based services like VoIP, hosted PBX, SIP trunking, server co-location and Internet service means researchers can have the same high-quality access to the digital tools they need. </a:t>
            </a:r>
            <a:endParaRPr lang="en-CA" baseline="0" dirty="0" smtClean="0"/>
          </a:p>
          <a:p>
            <a:endParaRPr lang="en-CA" baseline="0" dirty="0" smtClean="0"/>
          </a:p>
          <a:p>
            <a:r>
              <a:rPr lang="en-CA" baseline="0" dirty="0" smtClean="0"/>
              <a:t>In this case, Algoma University saves over 60% by using </a:t>
            </a:r>
            <a:r>
              <a:rPr lang="en-CA" baseline="0" dirty="0" err="1" smtClean="0"/>
              <a:t>Vianet’s</a:t>
            </a:r>
            <a:r>
              <a:rPr lang="en-CA" baseline="0" dirty="0" smtClean="0"/>
              <a:t> SIP trunking (phone) service</a:t>
            </a:r>
            <a:endParaRPr lang="en-CA" dirty="0"/>
          </a:p>
        </p:txBody>
      </p:sp>
      <p:sp>
        <p:nvSpPr>
          <p:cNvPr id="4" name="Slide Number Placeholder 3"/>
          <p:cNvSpPr>
            <a:spLocks noGrp="1"/>
          </p:cNvSpPr>
          <p:nvPr>
            <p:ph type="sldNum" sz="quarter" idx="10"/>
          </p:nvPr>
        </p:nvSpPr>
        <p:spPr/>
        <p:txBody>
          <a:bodyPr/>
          <a:lstStyle/>
          <a:p>
            <a:fld id="{6807DB0B-D920-4AF0-909C-CD43E012FDE6}" type="slidenum">
              <a:rPr lang="en-CA" smtClean="0"/>
              <a:t>2</a:t>
            </a:fld>
            <a:endParaRPr lang="en-CA" dirty="0"/>
          </a:p>
        </p:txBody>
      </p:sp>
    </p:spTree>
    <p:extLst>
      <p:ext uri="{BB962C8B-B14F-4D97-AF65-F5344CB8AC3E}">
        <p14:creationId xmlns:p14="http://schemas.microsoft.com/office/powerpoint/2010/main" val="371843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Also on ORION’s network, Lambton </a:t>
            </a:r>
            <a:r>
              <a:rPr lang="en-CA" dirty="0"/>
              <a:t>College took learning to a new level by gamifying its courses on D2L's Brightspace platform. The result? Flexible learning environments for students and increased engagement. With ORION's reliable </a:t>
            </a:r>
            <a:r>
              <a:rPr lang="en-CA" dirty="0" smtClean="0"/>
              <a:t>network and ORION’s peering partner D2L, </a:t>
            </a:r>
            <a:r>
              <a:rPr lang="en-CA" dirty="0"/>
              <a:t>students and teachers can have reliable access to education on demand</a:t>
            </a:r>
            <a:r>
              <a:rPr lang="en-CA" dirty="0" smtClean="0"/>
              <a:t>. [play video]</a:t>
            </a:r>
          </a:p>
          <a:p>
            <a:r>
              <a:rPr lang="en-CA" dirty="0"/>
              <a:t/>
            </a:r>
            <a:br>
              <a:rPr lang="en-CA" dirty="0"/>
            </a:br>
            <a:r>
              <a:rPr lang="en-CA" dirty="0"/>
              <a:t>DETAIL: Lambton College decided to innovate its delivery</a:t>
            </a:r>
            <a:r>
              <a:rPr lang="en-CA" baseline="0" dirty="0"/>
              <a:t> of education by gamifying courses. Recognizing that students are coming in with 2.6 devices, Lambton </a:t>
            </a:r>
            <a:r>
              <a:rPr lang="en-CA" baseline="0" dirty="0" smtClean="0"/>
              <a:t>now delivers some courses through an app, (such as the Entrepreneurship class discussed here).</a:t>
            </a:r>
          </a:p>
          <a:p>
            <a:endParaRPr lang="en-CA" baseline="0" dirty="0" smtClean="0"/>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6807DB0B-D920-4AF0-909C-CD43E012FDE6}" type="slidenum">
              <a:rPr lang="en-CA" smtClean="0"/>
              <a:t>3</a:t>
            </a:fld>
            <a:endParaRPr lang="en-CA" dirty="0"/>
          </a:p>
        </p:txBody>
      </p:sp>
    </p:spTree>
    <p:extLst>
      <p:ext uri="{BB962C8B-B14F-4D97-AF65-F5344CB8AC3E}">
        <p14:creationId xmlns:p14="http://schemas.microsoft.com/office/powerpoint/2010/main" val="265644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Windsor-Essex</a:t>
            </a:r>
            <a:r>
              <a:rPr lang="en-CA" baseline="0" dirty="0" smtClean="0"/>
              <a:t> Catholic District School Board harnesses </a:t>
            </a:r>
            <a:r>
              <a:rPr lang="en-CA" baseline="0" dirty="0"/>
              <a:t>the cloud to drive student success, thanks to Stage2Data and </a:t>
            </a:r>
            <a:r>
              <a:rPr lang="en-CA" baseline="0" dirty="0" smtClean="0"/>
              <a:t>the Canadian Internet Registry Authority (CIRA), </a:t>
            </a:r>
            <a:r>
              <a:rPr lang="en-CA" baseline="0" dirty="0"/>
              <a:t>both of </a:t>
            </a:r>
            <a:r>
              <a:rPr lang="en-CA" baseline="0" dirty="0" smtClean="0"/>
              <a:t>which </a:t>
            </a:r>
            <a:r>
              <a:rPr lang="en-CA" baseline="0" dirty="0"/>
              <a:t>are ORION partners. </a:t>
            </a:r>
            <a:endParaRPr lang="en-CA" baseline="0" dirty="0" smtClean="0"/>
          </a:p>
          <a:p>
            <a:r>
              <a:rPr lang="en-CA" baseline="0" dirty="0" smtClean="0"/>
              <a:t/>
            </a:r>
            <a:br>
              <a:rPr lang="en-CA" baseline="0" dirty="0" smtClean="0"/>
            </a:br>
            <a:r>
              <a:rPr lang="en-CA" baseline="0" dirty="0" smtClean="0"/>
              <a:t>DETAIL:</a:t>
            </a:r>
          </a:p>
          <a:p>
            <a:r>
              <a:rPr lang="en-CA" baseline="0" dirty="0" smtClean="0"/>
              <a:t>Stage2Data</a:t>
            </a:r>
            <a:endParaRPr lang="en-CA" baseline="0" dirty="0"/>
          </a:p>
          <a:p>
            <a:r>
              <a:rPr lang="en-CA" baseline="0" dirty="0" smtClean="0"/>
              <a:t>Specializes </a:t>
            </a:r>
            <a:r>
              <a:rPr lang="en-CA" baseline="0" dirty="0"/>
              <a:t>in providing cloud-based data housing, backup and disaster-recovery solutions. </a:t>
            </a:r>
            <a:r>
              <a:rPr lang="en-CA" baseline="0" dirty="0" smtClean="0"/>
              <a:t>Edtech community partner Compass </a:t>
            </a:r>
            <a:r>
              <a:rPr lang="en-CA" baseline="0" dirty="0"/>
              <a:t>for Success helps almost 40 school boards across Ontario analyze data and improve student outcomes, which require robust infrastructure like ORION. Put it altogether and this means that teachers and administrators can access and organize student data – everything from student attendance records to test results—and create a business intelligent system to analyze and present the data in a way that is meaningful to educators. </a:t>
            </a:r>
            <a:endParaRPr lang="en-CA" dirty="0"/>
          </a:p>
          <a:p>
            <a:r>
              <a:rPr lang="en-CA" dirty="0"/>
              <a:t> </a:t>
            </a:r>
          </a:p>
          <a:p>
            <a:r>
              <a:rPr lang="en-CA" dirty="0"/>
              <a:t>CIRA</a:t>
            </a:r>
          </a:p>
          <a:p>
            <a:r>
              <a:rPr lang="en-CA" dirty="0" smtClean="0"/>
              <a:t>With CIRA, </a:t>
            </a:r>
            <a:r>
              <a:rPr lang="en-CA" baseline="0" dirty="0" smtClean="0"/>
              <a:t>Windsor-Essex has </a:t>
            </a:r>
            <a:r>
              <a:rPr lang="en-CA" baseline="0" dirty="0"/>
              <a:t>enhanced protection against DDoS attacks and improved DNS performance. They use </a:t>
            </a:r>
            <a:r>
              <a:rPr lang="en-CA" baseline="0" dirty="0" smtClean="0"/>
              <a:t>CIRA’s </a:t>
            </a:r>
            <a:r>
              <a:rPr lang="en-CA" baseline="0" dirty="0"/>
              <a:t>D-Zone Anycast DNS </a:t>
            </a:r>
            <a:r>
              <a:rPr lang="en-CA" baseline="0" dirty="0" smtClean="0"/>
              <a:t>solution, </a:t>
            </a:r>
            <a:r>
              <a:rPr lang="en-CA" baseline="0" dirty="0"/>
              <a:t>which is provided free of charge to ORION-connected institutions. </a:t>
            </a:r>
          </a:p>
          <a:p>
            <a:r>
              <a:rPr lang="en-CA" baseline="0" dirty="0" smtClean="0"/>
              <a:t>This </a:t>
            </a:r>
            <a:r>
              <a:rPr lang="en-CA" baseline="0" dirty="0"/>
              <a:t>means that school administrators and educators can count on CIRA’s online security services to protect their students and their school records from cyberattacks.</a:t>
            </a:r>
            <a:endParaRPr lang="en-CA" dirty="0"/>
          </a:p>
        </p:txBody>
      </p:sp>
      <p:sp>
        <p:nvSpPr>
          <p:cNvPr id="4" name="Slide Number Placeholder 3"/>
          <p:cNvSpPr>
            <a:spLocks noGrp="1"/>
          </p:cNvSpPr>
          <p:nvPr>
            <p:ph type="sldNum" sz="quarter" idx="10"/>
          </p:nvPr>
        </p:nvSpPr>
        <p:spPr/>
        <p:txBody>
          <a:bodyPr/>
          <a:lstStyle/>
          <a:p>
            <a:fld id="{6807DB0B-D920-4AF0-909C-CD43E012FDE6}" type="slidenum">
              <a:rPr lang="en-CA" smtClean="0"/>
              <a:t>4</a:t>
            </a:fld>
            <a:endParaRPr lang="en-CA" dirty="0"/>
          </a:p>
        </p:txBody>
      </p:sp>
    </p:spTree>
    <p:extLst>
      <p:ext uri="{BB962C8B-B14F-4D97-AF65-F5344CB8AC3E}">
        <p14:creationId xmlns:p14="http://schemas.microsoft.com/office/powerpoint/2010/main" val="115336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Further north, ORION-connected</a:t>
            </a:r>
            <a:r>
              <a:rPr lang="en-CA" baseline="0" dirty="0" smtClean="0"/>
              <a:t> school board </a:t>
            </a:r>
            <a:r>
              <a:rPr lang="en-CA" dirty="0" smtClean="0"/>
              <a:t>Superior</a:t>
            </a:r>
            <a:r>
              <a:rPr lang="en-CA" baseline="0" dirty="0" smtClean="0"/>
              <a:t> </a:t>
            </a:r>
            <a:r>
              <a:rPr lang="en-CA" baseline="0" dirty="0"/>
              <a:t>North Catholic District School Board </a:t>
            </a:r>
            <a:r>
              <a:rPr lang="en-CA" baseline="0" dirty="0" smtClean="0"/>
              <a:t>backs </a:t>
            </a:r>
            <a:r>
              <a:rPr lang="en-CA" baseline="0" dirty="0"/>
              <a:t>up mission-critical educational applications and domain controllers with redundancy and resiliency, using Stage2Data’s managed backup and disaster recovery services. </a:t>
            </a:r>
            <a:endParaRPr lang="en-CA" baseline="0" dirty="0" smtClean="0"/>
          </a:p>
          <a:p>
            <a:r>
              <a:rPr lang="en-CA" baseline="0" dirty="0"/>
              <a:t/>
            </a:r>
            <a:br>
              <a:rPr lang="en-CA" baseline="0" dirty="0"/>
            </a:br>
            <a:r>
              <a:rPr lang="en-CA" baseline="0" dirty="0"/>
              <a:t>DETAIL: This means that if a disaster were to strike in Superior North’s area, all their data would not be lost. Stage2Data’s disaster recovery-as-a-service and ORION’s reliable backbone means that Superior North can rest easy, knowing that they have a </a:t>
            </a:r>
            <a:r>
              <a:rPr lang="en-CA" baseline="0" dirty="0" smtClean="0"/>
              <a:t>data </a:t>
            </a:r>
            <a:r>
              <a:rPr lang="en-CA" baseline="0" dirty="0"/>
              <a:t>recovery plan.</a:t>
            </a:r>
            <a:endParaRPr lang="en-CA" dirty="0"/>
          </a:p>
        </p:txBody>
      </p:sp>
      <p:sp>
        <p:nvSpPr>
          <p:cNvPr id="4" name="Slide Number Placeholder 3"/>
          <p:cNvSpPr>
            <a:spLocks noGrp="1"/>
          </p:cNvSpPr>
          <p:nvPr>
            <p:ph type="sldNum" sz="quarter" idx="10"/>
          </p:nvPr>
        </p:nvSpPr>
        <p:spPr/>
        <p:txBody>
          <a:bodyPr/>
          <a:lstStyle/>
          <a:p>
            <a:fld id="{6807DB0B-D920-4AF0-909C-CD43E012FDE6}" type="slidenum">
              <a:rPr lang="en-CA" smtClean="0"/>
              <a:t>5</a:t>
            </a:fld>
            <a:endParaRPr lang="en-CA" dirty="0"/>
          </a:p>
        </p:txBody>
      </p:sp>
    </p:spTree>
    <p:extLst>
      <p:ext uri="{BB962C8B-B14F-4D97-AF65-F5344CB8AC3E}">
        <p14:creationId xmlns:p14="http://schemas.microsoft.com/office/powerpoint/2010/main" val="220361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By using </a:t>
            </a:r>
            <a:r>
              <a:rPr lang="en-CA" dirty="0" smtClean="0"/>
              <a:t>Nebula cloud partner Resolve Collaboration’s </a:t>
            </a:r>
            <a:r>
              <a:rPr lang="en-CA" dirty="0"/>
              <a:t>videoconferencing</a:t>
            </a:r>
            <a:r>
              <a:rPr lang="en-CA" baseline="0" dirty="0"/>
              <a:t> technology, classrooms at Durham College can now stream high-quality, bandwidth-intensive education tools and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DETAIL</a:t>
            </a:r>
            <a:r>
              <a:rPr lang="en-CA" sz="1200" b="0" i="0" kern="1200" baseline="0" dirty="0">
                <a:solidFill>
                  <a:schemeClr val="tx1"/>
                </a:solidFill>
                <a:effectLst/>
                <a:latin typeface="+mn-lt"/>
                <a:ea typeface="+mn-ea"/>
                <a:cs typeface="+mn-cs"/>
              </a:rPr>
              <a:t>: An</a:t>
            </a:r>
            <a:r>
              <a:rPr lang="en-CA" baseline="0" dirty="0"/>
              <a:t> example of the type of multimedia content students </a:t>
            </a:r>
            <a:r>
              <a:rPr lang="en-CA" baseline="0" dirty="0" smtClean="0"/>
              <a:t>can use to </a:t>
            </a:r>
            <a:r>
              <a:rPr lang="en-CA" baseline="0" dirty="0"/>
              <a:t>collaborate </a:t>
            </a:r>
            <a:r>
              <a:rPr lang="en-CA" baseline="0" dirty="0" smtClean="0"/>
              <a:t>is </a:t>
            </a:r>
            <a:r>
              <a:rPr lang="en-CA" baseline="0" dirty="0"/>
              <a:t>the Global Classroom Concept. </a:t>
            </a:r>
            <a:r>
              <a:rPr lang="en-CA" sz="1200" b="0" i="0" kern="1200" baseline="0" dirty="0" smtClean="0">
                <a:solidFill>
                  <a:schemeClr val="tx1"/>
                </a:solidFill>
                <a:effectLst/>
                <a:latin typeface="+mn-lt"/>
                <a:ea typeface="+mn-ea"/>
                <a:cs typeface="+mn-cs"/>
              </a:rPr>
              <a:t>Through Resolve Collaboration, e</a:t>
            </a:r>
            <a:r>
              <a:rPr lang="en-CA" sz="1200" b="0" i="0" kern="1200" dirty="0" smtClean="0">
                <a:solidFill>
                  <a:schemeClr val="tx1"/>
                </a:solidFill>
                <a:effectLst/>
                <a:latin typeface="+mn-lt"/>
                <a:ea typeface="+mn-ea"/>
                <a:cs typeface="+mn-cs"/>
              </a:rPr>
              <a:t>ach </a:t>
            </a:r>
            <a:r>
              <a:rPr lang="en-CA" sz="1200" b="0" i="0" kern="1200" dirty="0">
                <a:solidFill>
                  <a:schemeClr val="tx1"/>
                </a:solidFill>
                <a:effectLst/>
                <a:latin typeface="+mn-lt"/>
                <a:ea typeface="+mn-ea"/>
                <a:cs typeface="+mn-cs"/>
              </a:rPr>
              <a:t>global classroom sees Durham College students learn with students from another country and interact with an industry professional or expert to discuss a specific topic, via a live, Internet video communication program. </a:t>
            </a:r>
            <a:r>
              <a:rPr lang="en-CA" sz="1200" b="0" i="0" kern="1200" dirty="0" smtClean="0">
                <a:solidFill>
                  <a:schemeClr val="tx1"/>
                </a:solidFill>
                <a:effectLst/>
                <a:latin typeface="+mn-lt"/>
                <a:ea typeface="+mn-ea"/>
                <a:cs typeface="+mn-cs"/>
              </a:rPr>
              <a:t>ORION’s robust network allows the videoconferencing to run seamlessly so students have a rich multimedia learning experience.</a:t>
            </a:r>
            <a:r>
              <a:rPr lang="en-CA" sz="1200" b="0" i="0" kern="1200" baseline="0" dirty="0" smtClean="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6807DB0B-D920-4AF0-909C-CD43E012FDE6}" type="slidenum">
              <a:rPr lang="en-CA" smtClean="0"/>
              <a:t>6</a:t>
            </a:fld>
            <a:endParaRPr lang="en-CA" dirty="0"/>
          </a:p>
        </p:txBody>
      </p:sp>
    </p:spTree>
    <p:extLst>
      <p:ext uri="{BB962C8B-B14F-4D97-AF65-F5344CB8AC3E}">
        <p14:creationId xmlns:p14="http://schemas.microsoft.com/office/powerpoint/2010/main" val="63729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Barrie, Georgian College</a:t>
            </a:r>
            <a:r>
              <a:rPr lang="en-CA" baseline="0" dirty="0" smtClean="0"/>
              <a:t> </a:t>
            </a:r>
            <a:r>
              <a:rPr lang="en-CA" dirty="0" smtClean="0"/>
              <a:t>optimizes their ORION connection by adding Internet access, giving students the power they need to research, collaborate and learn.</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DETAIL: As a connected institution, Georgian is already giving students and staff access to ORION’s ultra-fast, dedicated network. Now,</a:t>
            </a:r>
            <a:r>
              <a:rPr lang="en-CA" sz="1200" b="0" i="0" kern="1200" dirty="0" smtClean="0">
                <a:solidFill>
                  <a:schemeClr val="tx1"/>
                </a:solidFill>
                <a:effectLst/>
                <a:latin typeface="+mn-lt"/>
                <a:ea typeface="+mn-ea"/>
                <a:cs typeface="+mn-cs"/>
              </a:rPr>
              <a:t> the</a:t>
            </a:r>
            <a:r>
              <a:rPr lang="en-CA" sz="1200" b="0" i="0" kern="1200" baseline="0" dirty="0" smtClean="0">
                <a:solidFill>
                  <a:schemeClr val="tx1"/>
                </a:solidFill>
                <a:effectLst/>
                <a:latin typeface="+mn-lt"/>
                <a:ea typeface="+mn-ea"/>
                <a:cs typeface="+mn-cs"/>
              </a:rPr>
              <a:t> Georgian College community can</a:t>
            </a:r>
            <a:r>
              <a:rPr lang="en-CA" sz="1200" b="0" i="0" kern="1200" dirty="0" smtClean="0">
                <a:solidFill>
                  <a:schemeClr val="tx1"/>
                </a:solidFill>
                <a:effectLst/>
                <a:latin typeface="+mn-lt"/>
                <a:ea typeface="+mn-ea"/>
                <a:cs typeface="+mn-cs"/>
              </a:rPr>
              <a:t> also have access to Internet service from the same trusted partner. </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OTTAWA U has also</a:t>
            </a:r>
            <a:r>
              <a:rPr lang="en-CA" sz="1200" b="0" i="0" kern="1200" baseline="0" dirty="0" smtClean="0">
                <a:solidFill>
                  <a:schemeClr val="tx1"/>
                </a:solidFill>
                <a:effectLst/>
                <a:latin typeface="+mn-lt"/>
                <a:ea typeface="+mn-ea"/>
                <a:cs typeface="+mn-cs"/>
              </a:rPr>
              <a:t> purchased 5Gbps of internet!</a:t>
            </a:r>
            <a:endParaRPr lang="en-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This new service was</a:t>
            </a:r>
            <a:r>
              <a:rPr lang="en-CA" sz="1200" b="0" i="0" kern="1200" baseline="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introduced last</a:t>
            </a:r>
            <a:r>
              <a:rPr lang="en-CA" sz="1200" b="0" i="0" kern="1200" baseline="0" dirty="0" smtClean="0">
                <a:solidFill>
                  <a:schemeClr val="tx1"/>
                </a:solidFill>
                <a:effectLst/>
                <a:latin typeface="+mn-lt"/>
                <a:ea typeface="+mn-ea"/>
                <a:cs typeface="+mn-cs"/>
              </a:rPr>
              <a:t> year</a:t>
            </a:r>
            <a:r>
              <a:rPr lang="en-CA" sz="1200" b="0" i="0" kern="1200" dirty="0" smtClean="0">
                <a:solidFill>
                  <a:schemeClr val="tx1"/>
                </a:solidFill>
                <a:effectLst/>
                <a:latin typeface="+mn-lt"/>
                <a:ea typeface="+mn-ea"/>
                <a:cs typeface="+mn-cs"/>
              </a:rPr>
              <a:t> in response to member demand. ORION’s strategic planning process gave us a chance to listen closely to the leaders of our connected institutions.</a:t>
            </a:r>
            <a:r>
              <a:rPr lang="en-CA" sz="1200" b="0" i="0" kern="1200" baseline="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And one message we heard loud and clear was, ‘We want ORION to provide Internet.’”</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ORION’s Internet offering brings highly competitive pricing to the entire province – including those in rural and northern communities. Since ORION bought Internet access in bulk</a:t>
            </a:r>
            <a:r>
              <a:rPr lang="en-CA" sz="1200" b="0" i="0" kern="1200" baseline="0" dirty="0" smtClean="0">
                <a:solidFill>
                  <a:schemeClr val="tx1"/>
                </a:solidFill>
                <a:effectLst/>
                <a:latin typeface="+mn-lt"/>
                <a:ea typeface="+mn-ea"/>
                <a:cs typeface="+mn-cs"/>
              </a:rPr>
              <a:t> and passed along savings to its members, t</a:t>
            </a:r>
            <a:r>
              <a:rPr lang="en-CA" sz="1200" b="0" i="0" kern="1200" dirty="0" smtClean="0">
                <a:solidFill>
                  <a:schemeClr val="tx1"/>
                </a:solidFill>
                <a:effectLst/>
                <a:latin typeface="+mn-lt"/>
                <a:ea typeface="+mn-ea"/>
                <a:cs typeface="+mn-cs"/>
              </a:rPr>
              <a:t>his new service from ORION helps bridge the digital divide.</a:t>
            </a:r>
            <a:endParaRPr lang="en-CA" dirty="0"/>
          </a:p>
        </p:txBody>
      </p:sp>
      <p:sp>
        <p:nvSpPr>
          <p:cNvPr id="4" name="Slide Number Placeholder 3"/>
          <p:cNvSpPr>
            <a:spLocks noGrp="1"/>
          </p:cNvSpPr>
          <p:nvPr>
            <p:ph type="sldNum" sz="quarter" idx="10"/>
          </p:nvPr>
        </p:nvSpPr>
        <p:spPr/>
        <p:txBody>
          <a:bodyPr/>
          <a:lstStyle/>
          <a:p>
            <a:fld id="{6807DB0B-D920-4AF0-909C-CD43E012FDE6}" type="slidenum">
              <a:rPr lang="en-CA" smtClean="0"/>
              <a:t>7</a:t>
            </a:fld>
            <a:endParaRPr lang="en-CA" dirty="0"/>
          </a:p>
        </p:txBody>
      </p:sp>
    </p:spTree>
    <p:extLst>
      <p:ext uri="{BB962C8B-B14F-4D97-AF65-F5344CB8AC3E}">
        <p14:creationId xmlns:p14="http://schemas.microsoft.com/office/powerpoint/2010/main" val="263423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ORION user Perimeter </a:t>
            </a:r>
            <a:r>
              <a:rPr lang="en-CA" dirty="0"/>
              <a:t>Institute </a:t>
            </a:r>
            <a:r>
              <a:rPr lang="en-CA" dirty="0" smtClean="0"/>
              <a:t>combines Nebula </a:t>
            </a:r>
            <a:r>
              <a:rPr lang="en-CA" dirty="0"/>
              <a:t>cloud services to</a:t>
            </a:r>
            <a:r>
              <a:rPr lang="en-CA" baseline="0" dirty="0"/>
              <a:t> maximize the value of their ORION </a:t>
            </a:r>
            <a:r>
              <a:rPr lang="en-CA" baseline="0" dirty="0" smtClean="0"/>
              <a:t>connection in a number of ways: </a:t>
            </a:r>
            <a:br>
              <a:rPr lang="en-CA" baseline="0" dirty="0" smtClean="0"/>
            </a:br>
            <a:r>
              <a:rPr lang="en-CA" baseline="0" dirty="0" smtClean="0"/>
              <a:t>(</a:t>
            </a:r>
            <a:r>
              <a:rPr lang="en-CA" baseline="0" dirty="0"/>
              <a:t>1) Perimeter uses </a:t>
            </a:r>
            <a:r>
              <a:rPr lang="en-CA" baseline="0" dirty="0" err="1"/>
              <a:t>SoftLayer’s</a:t>
            </a:r>
            <a:r>
              <a:rPr lang="en-CA" baseline="0" dirty="0"/>
              <a:t> </a:t>
            </a:r>
            <a:r>
              <a:rPr lang="en-CA" baseline="0" dirty="0" smtClean="0"/>
              <a:t>Platform-as-a-Service</a:t>
            </a:r>
            <a:br>
              <a:rPr lang="en-CA" baseline="0" dirty="0" smtClean="0"/>
            </a:br>
            <a:r>
              <a:rPr lang="en-CA" baseline="0" dirty="0" smtClean="0"/>
              <a:t>(</a:t>
            </a:r>
            <a:r>
              <a:rPr lang="en-CA" baseline="0" dirty="0"/>
              <a:t>2) ACI’s server co-location infrastructure </a:t>
            </a:r>
            <a:r>
              <a:rPr lang="en-CA" baseline="0" dirty="0" smtClean="0"/>
              <a:t>easily scales </a:t>
            </a:r>
            <a:r>
              <a:rPr lang="en-CA" baseline="0" dirty="0"/>
              <a:t>Perimeter’s cloud computing capabilities, as </a:t>
            </a:r>
            <a:r>
              <a:rPr lang="en-CA" baseline="0" dirty="0" smtClean="0"/>
              <a:t>required</a:t>
            </a:r>
          </a:p>
          <a:p>
            <a:r>
              <a:rPr lang="en-CA" baseline="0" dirty="0" smtClean="0"/>
              <a:t>(3) Perimeter is also harnessing ORION’s Internet service, which is set at a highly competitive price for connected institutions </a:t>
            </a:r>
            <a:endParaRPr lang="en-CA" baseline="0" dirty="0"/>
          </a:p>
          <a:p>
            <a:endParaRPr lang="en-CA" baseline="0" dirty="0" smtClean="0"/>
          </a:p>
          <a:p>
            <a:r>
              <a:rPr lang="en-CA" baseline="0" dirty="0" smtClean="0"/>
              <a:t>IMPACT: </a:t>
            </a:r>
          </a:p>
          <a:p>
            <a:r>
              <a:rPr lang="en-CA" baseline="0" dirty="0" smtClean="0"/>
              <a:t>Perimeter Institute hosts leading scientific research – the kind that advances our understanding of the universe at the most fundamental level of theoretical physics. The type of discoveries happening at Perimeter means breakthroughs about the very nature of our universe, and heavily relies on data-intensive research. To analyze everything from quantum information to cosmology to mathematical physics and beyond, Perimeter needs the robust capacity of a network like ORION, and our bulk Internet service, which is powerful enough to support their high-performance computing needs.</a:t>
            </a:r>
          </a:p>
          <a:p>
            <a:endParaRPr lang="en-CA" baseline="0" dirty="0" smtClean="0"/>
          </a:p>
          <a:p>
            <a:r>
              <a:rPr lang="en-CA" baseline="0" dirty="0" smtClean="0"/>
              <a:t>TECHNICAL DETAIL</a:t>
            </a:r>
            <a:r>
              <a:rPr lang="en-CA" baseline="0" dirty="0"/>
              <a:t>: </a:t>
            </a:r>
            <a:r>
              <a:rPr lang="en-CA" dirty="0"/>
              <a:t>The SoftLayer Cloud allows Perimeter maximum scalability and performance for its cloud </a:t>
            </a:r>
            <a:r>
              <a:rPr lang="en-CA" dirty="0" smtClean="0"/>
              <a:t>operations, by managing </a:t>
            </a:r>
            <a:r>
              <a:rPr lang="en-CA" dirty="0"/>
              <a:t>large volumes of data and performing analytics. ACI’s data centre in Toronto offers customers unprecedented MPLS and public access up to 10 Gbps. This secure facility is Uptime Institute Tier III, certified for power and cooling redundancy</a:t>
            </a:r>
            <a:r>
              <a:rPr lang="en-CA" dirty="0" smtClean="0"/>
              <a:t>. ORION</a:t>
            </a:r>
            <a:r>
              <a:rPr lang="en-CA" baseline="0" dirty="0" smtClean="0"/>
              <a:t> has partnered with Cogent, a Nebula partner, to supply the Internet service. </a:t>
            </a:r>
            <a:endParaRPr lang="en-CA" baseline="0" dirty="0"/>
          </a:p>
          <a:p>
            <a:r>
              <a:rPr lang="en-US" sz="1100" baseline="0" dirty="0">
                <a:solidFill>
                  <a:srgbClr val="1F497D"/>
                </a:solidFill>
                <a:latin typeface="Calibri"/>
                <a:cs typeface="Times New Roman"/>
              </a:rPr>
              <a:t/>
            </a:r>
            <a:br>
              <a:rPr lang="en-US" sz="1100" baseline="0" dirty="0">
                <a:solidFill>
                  <a:srgbClr val="1F497D"/>
                </a:solidFill>
                <a:latin typeface="Calibri"/>
                <a:cs typeface="Times New Roman"/>
              </a:rPr>
            </a:br>
            <a:endParaRPr lang="en-CA" sz="1100" dirty="0">
              <a:latin typeface="Calibri"/>
              <a:cs typeface="Times New Roman"/>
            </a:endParaRPr>
          </a:p>
        </p:txBody>
      </p:sp>
      <p:sp>
        <p:nvSpPr>
          <p:cNvPr id="4" name="Slide Number Placeholder 3"/>
          <p:cNvSpPr>
            <a:spLocks noGrp="1"/>
          </p:cNvSpPr>
          <p:nvPr>
            <p:ph type="sldNum" sz="quarter" idx="10"/>
          </p:nvPr>
        </p:nvSpPr>
        <p:spPr/>
        <p:txBody>
          <a:bodyPr/>
          <a:lstStyle/>
          <a:p>
            <a:fld id="{6807DB0B-D920-4AF0-909C-CD43E012FDE6}" type="slidenum">
              <a:rPr lang="en-CA" smtClean="0"/>
              <a:t>8</a:t>
            </a:fld>
            <a:endParaRPr lang="en-CA" dirty="0"/>
          </a:p>
        </p:txBody>
      </p:sp>
    </p:spTree>
    <p:extLst>
      <p:ext uri="{BB962C8B-B14F-4D97-AF65-F5344CB8AC3E}">
        <p14:creationId xmlns:p14="http://schemas.microsoft.com/office/powerpoint/2010/main" val="103582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you’ve</a:t>
            </a:r>
            <a:r>
              <a:rPr lang="en-CA" baseline="0" dirty="0" smtClean="0"/>
              <a:t> seen the ways in which schools, research facilities, colleges and universities have utilized ORION’s technology capabilities. As a partner, we’re continually reaching out to our community for feedback as we move towards our mandate – to support innovation in Ontario. </a:t>
            </a:r>
            <a:r>
              <a:rPr lang="en-CA" altLang="en-US" dirty="0" smtClean="0">
                <a:latin typeface="Arial" panose="020B0604020202020204" pitchFamily="34" charset="0"/>
              </a:rPr>
              <a:t>So we’re keeping our finger on the pulse of the community to be adaptive and relevant.</a:t>
            </a:r>
            <a:r>
              <a:rPr lang="en-CA" baseline="0" dirty="0" smtClean="0"/>
              <a:t/>
            </a:r>
            <a:br>
              <a:rPr lang="en-CA" baseline="0" dirty="0" smtClean="0"/>
            </a:br>
            <a:r>
              <a:rPr lang="en-CA" baseline="0" dirty="0" smtClean="0"/>
              <a:t>Are there any questions? </a:t>
            </a:r>
            <a:endParaRPr lang="en-CA" dirty="0"/>
          </a:p>
        </p:txBody>
      </p:sp>
      <p:sp>
        <p:nvSpPr>
          <p:cNvPr id="4" name="Slide Number Placeholder 3"/>
          <p:cNvSpPr>
            <a:spLocks noGrp="1"/>
          </p:cNvSpPr>
          <p:nvPr>
            <p:ph type="sldNum" sz="quarter" idx="10"/>
          </p:nvPr>
        </p:nvSpPr>
        <p:spPr/>
        <p:txBody>
          <a:bodyPr/>
          <a:lstStyle/>
          <a:p>
            <a:fld id="{6807DB0B-D920-4AF0-909C-CD43E012FDE6}" type="slidenum">
              <a:rPr lang="en-CA" smtClean="0"/>
              <a:t>9</a:t>
            </a:fld>
            <a:endParaRPr lang="en-CA" dirty="0"/>
          </a:p>
        </p:txBody>
      </p:sp>
    </p:spTree>
    <p:extLst>
      <p:ext uri="{BB962C8B-B14F-4D97-AF65-F5344CB8AC3E}">
        <p14:creationId xmlns:p14="http://schemas.microsoft.com/office/powerpoint/2010/main" val="402743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C9B49-B889-40BC-B6C8-38FD623C9DAA}" type="datetimeFigureOut">
              <a:rPr lang="en-US" smtClean="0"/>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F05A43-BCCC-45D2-BB02-AABDF4554F8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9B49-B889-40BC-B6C8-38FD623C9DAA}" type="datetimeFigureOut">
              <a:rPr lang="en-US" smtClean="0"/>
              <a:t>6/28/2016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05A43-BCCC-45D2-BB02-AABDF4554F8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youtube.com/watch?v=pbXCPRG8B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hyperlink" Target="https://youtu.be/gSRtJZy_77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hyperlink" Target="https://www.youtube.com/watch?v=l_pYQzqEBL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Content Placeholder 4">
            <a:hlinkClick r:id="rId4"/>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914400" y="2038128"/>
            <a:ext cx="6044127" cy="3399821"/>
          </a:xfrm>
        </p:spPr>
      </p:pic>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lumMod val="65000"/>
                  </a:schemeClr>
                </a:solidFill>
                <a:latin typeface="+mj-lt"/>
                <a:ea typeface="+mj-ea"/>
                <a:cs typeface="+mj-cs"/>
              </a:rPr>
              <a:t>What does ORION do?</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6" name="Picture 5">
            <a:hlinkClick r:id="rId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3127" y="2043990"/>
            <a:ext cx="1295400" cy="912093"/>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3352800"/>
            <a:ext cx="3886200" cy="762000"/>
          </a:xfrm>
        </p:spPr>
        <p:txBody>
          <a:bodyPr>
            <a:noAutofit/>
          </a:bodyPr>
          <a:lstStyle/>
          <a:p>
            <a:pPr algn="l"/>
            <a:r>
              <a:rPr lang="en-CA" sz="2400" dirty="0">
                <a:solidFill>
                  <a:schemeClr val="accent3"/>
                </a:solidFill>
              </a:rPr>
              <a:t>WATCH: How Vianet helped Algoma University build technological capacity for greater student success.</a:t>
            </a:r>
            <a:endParaRPr lang="en-US" sz="2400" dirty="0">
              <a:solidFill>
                <a:schemeClr val="accent3"/>
              </a:solidFill>
            </a:endParaRPr>
          </a:p>
        </p:txBody>
      </p:sp>
      <p:pic>
        <p:nvPicPr>
          <p:cNvPr id="5" name="Content Placeholder 4">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14400" y="1676400"/>
            <a:ext cx="3802319" cy="2862263"/>
          </a:xfrm>
        </p:spPr>
      </p:pic>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a:solidFill>
                  <a:schemeClr val="bg1">
                    <a:lumMod val="65000"/>
                  </a:schemeClr>
                </a:solidFill>
                <a:latin typeface="+mj-lt"/>
                <a:ea typeface="+mj-ea"/>
                <a:cs typeface="+mj-cs"/>
              </a:rPr>
              <a:t>The ORION Nebula at work</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6" name="Picture 5">
            <a:hlinkClick r:id="rId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1906154"/>
            <a:ext cx="1295400" cy="912093"/>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Tree>
    <p:extLst>
      <p:ext uri="{BB962C8B-B14F-4D97-AF65-F5344CB8AC3E}">
        <p14:creationId xmlns:p14="http://schemas.microsoft.com/office/powerpoint/2010/main" val="2447733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3357327"/>
            <a:ext cx="3886200" cy="762000"/>
          </a:xfrm>
        </p:spPr>
        <p:txBody>
          <a:bodyPr>
            <a:noAutofit/>
          </a:bodyPr>
          <a:lstStyle/>
          <a:p>
            <a:pPr algn="l"/>
            <a:r>
              <a:rPr lang="en-CA" sz="2400" dirty="0">
                <a:solidFill>
                  <a:schemeClr val="accent3"/>
                </a:solidFill>
              </a:rPr>
              <a:t>WATCH: How Brightspace, D2L’s platform, brings life to gamified learning </a:t>
            </a:r>
            <a:br>
              <a:rPr lang="en-CA" sz="2400" dirty="0">
                <a:solidFill>
                  <a:schemeClr val="accent3"/>
                </a:solidFill>
              </a:rPr>
            </a:br>
            <a:r>
              <a:rPr lang="en-CA" sz="2400" dirty="0">
                <a:solidFill>
                  <a:schemeClr val="accent3"/>
                </a:solidFill>
              </a:rPr>
              <a:t>at Lambton College.</a:t>
            </a:r>
            <a:endParaRPr lang="en-US" sz="2400" dirty="0">
              <a:solidFill>
                <a:schemeClr val="accent3"/>
              </a:solidFill>
            </a:endParaRPr>
          </a:p>
        </p:txBody>
      </p:sp>
      <p:pic>
        <p:nvPicPr>
          <p:cNvPr id="5" name="Content Placeholder 4">
            <a:hlinkClick r:id="rId4"/>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7810"/>
          <a:stretch/>
        </p:blipFill>
        <p:spPr>
          <a:xfrm>
            <a:off x="914400" y="1906154"/>
            <a:ext cx="3886200" cy="2562764"/>
          </a:xfrm>
        </p:spPr>
      </p:pic>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a:solidFill>
                  <a:schemeClr val="bg1">
                    <a:lumMod val="65000"/>
                  </a:schemeClr>
                </a:solidFill>
                <a:latin typeface="+mj-lt"/>
                <a:ea typeface="+mj-ea"/>
                <a:cs typeface="+mj-cs"/>
              </a:rPr>
              <a:t>The ORION Nebula at work</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6" name="Picture 5">
            <a:hlinkClick r:id="rId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1906154"/>
            <a:ext cx="1295400" cy="912093"/>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Tree>
    <p:extLst>
      <p:ext uri="{BB962C8B-B14F-4D97-AF65-F5344CB8AC3E}">
        <p14:creationId xmlns:p14="http://schemas.microsoft.com/office/powerpoint/2010/main" val="11787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a:solidFill>
                  <a:schemeClr val="bg1">
                    <a:lumMod val="65000"/>
                  </a:schemeClr>
                </a:solidFill>
                <a:latin typeface="+mj-lt"/>
                <a:ea typeface="+mj-ea"/>
                <a:cs typeface="+mj-cs"/>
              </a:rPr>
              <a:t>The ORION Nebula at work</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14400" y="1817533"/>
            <a:ext cx="3459990" cy="4096279"/>
          </a:xfrm>
        </p:spPr>
      </p:pic>
      <p:sp>
        <p:nvSpPr>
          <p:cNvPr id="9" name="Title 1"/>
          <p:cNvSpPr>
            <a:spLocks noGrp="1"/>
          </p:cNvSpPr>
          <p:nvPr>
            <p:ph type="title"/>
          </p:nvPr>
        </p:nvSpPr>
        <p:spPr>
          <a:xfrm>
            <a:off x="920262" y="1055533"/>
            <a:ext cx="6172200" cy="762000"/>
          </a:xfrm>
        </p:spPr>
        <p:txBody>
          <a:bodyPr>
            <a:noAutofit/>
          </a:bodyPr>
          <a:lstStyle/>
          <a:p>
            <a:pPr algn="l"/>
            <a:r>
              <a:rPr lang="en-US" sz="2400" dirty="0">
                <a:solidFill>
                  <a:schemeClr val="accent3"/>
                </a:solidFill>
              </a:rPr>
              <a:t>Windsor-Essex Catholic District School Board </a:t>
            </a:r>
          </a:p>
        </p:txBody>
      </p:sp>
      <p:sp>
        <p:nvSpPr>
          <p:cNvPr id="6" name="Title 1"/>
          <p:cNvSpPr txBox="1">
            <a:spLocks/>
          </p:cNvSpPr>
          <p:nvPr/>
        </p:nvSpPr>
        <p:spPr>
          <a:xfrm>
            <a:off x="4577862" y="1782364"/>
            <a:ext cx="3880338" cy="2256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accent3"/>
                </a:solidFill>
              </a:rPr>
              <a:t>Stage2Data and Compass for Success</a:t>
            </a:r>
          </a:p>
          <a:p>
            <a:pPr marL="342900" indent="-342900" algn="l">
              <a:buFont typeface="Arial" panose="020B0604020202020204" pitchFamily="34" charset="0"/>
              <a:buChar char="•"/>
            </a:pPr>
            <a:r>
              <a:rPr lang="en-US" sz="2400" dirty="0">
                <a:solidFill>
                  <a:schemeClr val="accent3"/>
                </a:solidFill>
              </a:rPr>
              <a:t>Canadian Internet Registry Authority (CIRA)</a:t>
            </a:r>
          </a:p>
          <a:p>
            <a:pPr marL="342900" indent="-342900" algn="l">
              <a:buFont typeface="Arial" panose="020B0604020202020204" pitchFamily="34" charset="0"/>
              <a:buChar char="•"/>
            </a:pPr>
            <a:endParaRPr lang="en-US" sz="2400" dirty="0">
              <a:solidFill>
                <a:schemeClr val="accent3"/>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Tree>
    <p:extLst>
      <p:ext uri="{BB962C8B-B14F-4D97-AF65-F5344CB8AC3E}">
        <p14:creationId xmlns:p14="http://schemas.microsoft.com/office/powerpoint/2010/main" val="2119120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a:solidFill>
                  <a:schemeClr val="bg1">
                    <a:lumMod val="65000"/>
                  </a:schemeClr>
                </a:solidFill>
                <a:latin typeface="+mj-lt"/>
                <a:ea typeface="+mj-ea"/>
                <a:cs typeface="+mj-cs"/>
              </a:rPr>
              <a:t>The ORION Nebula at work</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43708" y="1946029"/>
            <a:ext cx="6110657" cy="4073771"/>
          </a:xfrm>
        </p:spPr>
      </p:pic>
      <p:sp>
        <p:nvSpPr>
          <p:cNvPr id="9" name="Title 1"/>
          <p:cNvSpPr>
            <a:spLocks noGrp="1"/>
          </p:cNvSpPr>
          <p:nvPr>
            <p:ph type="title"/>
          </p:nvPr>
        </p:nvSpPr>
        <p:spPr>
          <a:xfrm>
            <a:off x="914400" y="1143000"/>
            <a:ext cx="7620000" cy="797168"/>
          </a:xfrm>
        </p:spPr>
        <p:txBody>
          <a:bodyPr>
            <a:noAutofit/>
          </a:bodyPr>
          <a:lstStyle/>
          <a:p>
            <a:pPr algn="l"/>
            <a:r>
              <a:rPr lang="en-US" sz="2400" dirty="0">
                <a:solidFill>
                  <a:schemeClr val="accent3"/>
                </a:solidFill>
              </a:rPr>
              <a:t>Stage2Data at Superior North Catholic District School Board</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Tree>
    <p:extLst>
      <p:ext uri="{BB962C8B-B14F-4D97-AF65-F5344CB8AC3E}">
        <p14:creationId xmlns:p14="http://schemas.microsoft.com/office/powerpoint/2010/main" val="3358267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a:solidFill>
                  <a:schemeClr val="bg1">
                    <a:lumMod val="65000"/>
                  </a:schemeClr>
                </a:solidFill>
                <a:latin typeface="+mj-lt"/>
                <a:ea typeface="+mj-ea"/>
                <a:cs typeface="+mj-cs"/>
              </a:rPr>
              <a:t>The ORION Nebula at work</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43708" y="1946029"/>
            <a:ext cx="6110656" cy="4073771"/>
          </a:xfrm>
        </p:spPr>
      </p:pic>
      <p:sp>
        <p:nvSpPr>
          <p:cNvPr id="9" name="Title 1"/>
          <p:cNvSpPr>
            <a:spLocks noGrp="1"/>
          </p:cNvSpPr>
          <p:nvPr>
            <p:ph type="title"/>
          </p:nvPr>
        </p:nvSpPr>
        <p:spPr>
          <a:xfrm>
            <a:off x="914400" y="1143000"/>
            <a:ext cx="7620000" cy="797168"/>
          </a:xfrm>
        </p:spPr>
        <p:txBody>
          <a:bodyPr>
            <a:noAutofit/>
          </a:bodyPr>
          <a:lstStyle/>
          <a:p>
            <a:pPr algn="l"/>
            <a:r>
              <a:rPr lang="en-US" sz="2400" dirty="0">
                <a:solidFill>
                  <a:schemeClr val="accent3"/>
                </a:solidFill>
              </a:rPr>
              <a:t>Resolve Collaboration </a:t>
            </a:r>
            <a:r>
              <a:rPr lang="en-US" sz="2400" dirty="0" smtClean="0">
                <a:solidFill>
                  <a:schemeClr val="accent3"/>
                </a:solidFill>
              </a:rPr>
              <a:t>at </a:t>
            </a:r>
            <a:r>
              <a:rPr lang="en-US" sz="2400" dirty="0">
                <a:solidFill>
                  <a:schemeClr val="accent3"/>
                </a:solidFill>
              </a:rPr>
              <a:t>Durham College</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Tree>
    <p:extLst>
      <p:ext uri="{BB962C8B-B14F-4D97-AF65-F5344CB8AC3E}">
        <p14:creationId xmlns:p14="http://schemas.microsoft.com/office/powerpoint/2010/main" val="1185543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fontScale="70000" lnSpcReduction="20000"/>
          </a:bodyPr>
          <a:lstStyle/>
          <a:p>
            <a:pPr lvl="0">
              <a:spcBef>
                <a:spcPct val="0"/>
              </a:spcBef>
              <a:defRPr/>
            </a:pPr>
            <a:r>
              <a:rPr lang="en-CA" sz="4400" dirty="0">
                <a:solidFill>
                  <a:schemeClr val="bg1">
                    <a:lumMod val="65000"/>
                  </a:schemeClr>
                </a:solidFill>
                <a:latin typeface="+mj-lt"/>
                <a:ea typeface="+mj-ea"/>
                <a:cs typeface="+mj-cs"/>
              </a:rPr>
              <a:t>ORION launches Internet service for Ontario research, education and </a:t>
            </a:r>
            <a:r>
              <a:rPr lang="en-CA" sz="4400" dirty="0" smtClean="0">
                <a:solidFill>
                  <a:schemeClr val="bg1">
                    <a:lumMod val="65000"/>
                  </a:schemeClr>
                </a:solidFill>
                <a:latin typeface="+mj-lt"/>
                <a:ea typeface="+mj-ea"/>
                <a:cs typeface="+mj-cs"/>
              </a:rPr>
              <a:t>innovation</a:t>
            </a: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43708" y="1959058"/>
            <a:ext cx="6110656" cy="4047713"/>
          </a:xfrm>
        </p:spPr>
      </p:pic>
      <p:sp>
        <p:nvSpPr>
          <p:cNvPr id="9" name="Title 1"/>
          <p:cNvSpPr>
            <a:spLocks noGrp="1"/>
          </p:cNvSpPr>
          <p:nvPr>
            <p:ph type="title"/>
          </p:nvPr>
        </p:nvSpPr>
        <p:spPr>
          <a:xfrm>
            <a:off x="914400" y="1143000"/>
            <a:ext cx="7620000" cy="797168"/>
          </a:xfrm>
        </p:spPr>
        <p:txBody>
          <a:bodyPr>
            <a:noAutofit/>
          </a:bodyPr>
          <a:lstStyle/>
          <a:p>
            <a:pPr algn="l"/>
            <a:r>
              <a:rPr lang="en-US" sz="2400" dirty="0" smtClean="0">
                <a:solidFill>
                  <a:schemeClr val="accent3"/>
                </a:solidFill>
              </a:rPr>
              <a:t>ORION ISP at Georgian </a:t>
            </a:r>
            <a:r>
              <a:rPr lang="en-US" sz="2400" dirty="0">
                <a:solidFill>
                  <a:schemeClr val="accent3"/>
                </a:solidFill>
              </a:rPr>
              <a:t>College</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Tree>
    <p:extLst>
      <p:ext uri="{BB962C8B-B14F-4D97-AF65-F5344CB8AC3E}">
        <p14:creationId xmlns:p14="http://schemas.microsoft.com/office/powerpoint/2010/main" val="1504297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a:bodyPr>
          <a:lstStyle/>
          <a:p>
            <a:pPr lvl="0">
              <a:spcBef>
                <a:spcPct val="0"/>
              </a:spcBef>
              <a:defRPr/>
            </a:pPr>
            <a:r>
              <a:rPr lang="en-US" sz="3800" dirty="0" smtClean="0">
                <a:solidFill>
                  <a:schemeClr val="bg1">
                    <a:lumMod val="65000"/>
                  </a:schemeClr>
                </a:solidFill>
                <a:latin typeface="+mj-lt"/>
                <a:ea typeface="+mj-ea"/>
                <a:cs typeface="+mj-cs"/>
              </a:rPr>
              <a:t>A single source for all digital needs</a:t>
            </a:r>
            <a:endParaRPr kumimoji="0" lang="en-US" sz="38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14400" y="1799947"/>
            <a:ext cx="5591335" cy="3311312"/>
          </a:xfrm>
        </p:spPr>
      </p:pic>
      <p:sp>
        <p:nvSpPr>
          <p:cNvPr id="9" name="Title 1"/>
          <p:cNvSpPr>
            <a:spLocks noGrp="1"/>
          </p:cNvSpPr>
          <p:nvPr>
            <p:ph type="title"/>
          </p:nvPr>
        </p:nvSpPr>
        <p:spPr>
          <a:xfrm>
            <a:off x="920262" y="1055533"/>
            <a:ext cx="5785338" cy="762000"/>
          </a:xfrm>
        </p:spPr>
        <p:txBody>
          <a:bodyPr>
            <a:noAutofit/>
          </a:bodyPr>
          <a:lstStyle/>
          <a:p>
            <a:pPr algn="l"/>
            <a:r>
              <a:rPr lang="en-US" sz="2400" dirty="0">
                <a:solidFill>
                  <a:schemeClr val="accent3"/>
                </a:solidFill>
              </a:rPr>
              <a:t>Perimeter Institute of Theoretical Physics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
        <p:nvSpPr>
          <p:cNvPr id="6" name="Title 1"/>
          <p:cNvSpPr txBox="1">
            <a:spLocks/>
          </p:cNvSpPr>
          <p:nvPr/>
        </p:nvSpPr>
        <p:spPr>
          <a:xfrm>
            <a:off x="6505735" y="1799947"/>
            <a:ext cx="2058050" cy="21624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accent3"/>
                </a:solidFill>
              </a:rPr>
              <a:t>SoftLayer</a:t>
            </a:r>
          </a:p>
          <a:p>
            <a:pPr marL="342900" indent="-342900" algn="l">
              <a:buFont typeface="Arial" panose="020B0604020202020204" pitchFamily="34" charset="0"/>
              <a:buChar char="•"/>
            </a:pPr>
            <a:r>
              <a:rPr lang="en-US" sz="2400" dirty="0" smtClean="0">
                <a:solidFill>
                  <a:schemeClr val="accent3"/>
                </a:solidFill>
              </a:rPr>
              <a:t>ACI</a:t>
            </a:r>
          </a:p>
          <a:p>
            <a:pPr marL="342900" indent="-342900" algn="l">
              <a:buFont typeface="Arial" panose="020B0604020202020204" pitchFamily="34" charset="0"/>
              <a:buChar char="•"/>
            </a:pPr>
            <a:r>
              <a:rPr lang="en-US" sz="2400" dirty="0" smtClean="0">
                <a:solidFill>
                  <a:schemeClr val="accent3"/>
                </a:solidFill>
              </a:rPr>
              <a:t>ORION ISP</a:t>
            </a:r>
            <a:endParaRPr lang="en-US" sz="2400" dirty="0">
              <a:solidFill>
                <a:schemeClr val="accent3"/>
              </a:solidFill>
            </a:endParaRPr>
          </a:p>
          <a:p>
            <a:pPr algn="l"/>
            <a:endParaRPr lang="en-US" sz="2400" dirty="0">
              <a:solidFill>
                <a:schemeClr val="accent3"/>
              </a:solidFill>
            </a:endParaRPr>
          </a:p>
        </p:txBody>
      </p:sp>
    </p:spTree>
    <p:extLst>
      <p:ext uri="{BB962C8B-B14F-4D97-AF65-F5344CB8AC3E}">
        <p14:creationId xmlns:p14="http://schemas.microsoft.com/office/powerpoint/2010/main" val="163093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152401"/>
            <a:ext cx="7162800" cy="1219200"/>
          </a:xfrm>
          <a:prstGeom prst="rect">
            <a:avLst/>
          </a:prstGeom>
        </p:spPr>
        <p:txBody>
          <a:bodyPr vert="horz" lIns="91440" tIns="45720" rIns="91440" bIns="45720" rtlCol="0" anchor="ctr">
            <a:normAutofit/>
          </a:bodyPr>
          <a:lstStyle/>
          <a:p>
            <a:pPr lvl="0">
              <a:spcBef>
                <a:spcPct val="0"/>
              </a:spcBef>
              <a:defRPr/>
            </a:pP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0265" y="5437950"/>
            <a:ext cx="1953870" cy="1316097"/>
          </a:xfrm>
          <a:prstGeom prst="rect">
            <a:avLst/>
          </a:prstGeom>
        </p:spPr>
      </p:pic>
      <p:sp>
        <p:nvSpPr>
          <p:cNvPr id="3" name="Content Placeholder 2"/>
          <p:cNvSpPr>
            <a:spLocks noGrp="1"/>
          </p:cNvSpPr>
          <p:nvPr>
            <p:ph idx="1"/>
          </p:nvPr>
        </p:nvSpPr>
        <p:spPr/>
        <p:txBody>
          <a:bodyPr>
            <a:normAutofit/>
          </a:bodyPr>
          <a:lstStyle/>
          <a:p>
            <a:pPr marL="0" lvl="0" indent="0">
              <a:buNone/>
            </a:pPr>
            <a:r>
              <a:rPr lang="en-CA" sz="3600" dirty="0">
                <a:solidFill>
                  <a:schemeClr val="bg1">
                    <a:lumMod val="65000"/>
                  </a:schemeClr>
                </a:solidFill>
              </a:rPr>
              <a:t>Questions</a:t>
            </a:r>
            <a:r>
              <a:rPr lang="en-CA" sz="3600" dirty="0" smtClean="0">
                <a:solidFill>
                  <a:schemeClr val="bg1">
                    <a:lumMod val="65000"/>
                  </a:schemeClr>
                </a:solidFill>
              </a:rPr>
              <a:t>?</a:t>
            </a:r>
            <a:endParaRPr lang="en-US" sz="3600" dirty="0">
              <a:solidFill>
                <a:schemeClr val="bg1">
                  <a:lumMod val="65000"/>
                </a:schemeClr>
              </a:solidFill>
            </a:endParaRPr>
          </a:p>
        </p:txBody>
      </p:sp>
    </p:spTree>
    <p:extLst>
      <p:ext uri="{BB962C8B-B14F-4D97-AF65-F5344CB8AC3E}">
        <p14:creationId xmlns:p14="http://schemas.microsoft.com/office/powerpoint/2010/main" val="96235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52A2EC40EC3E468475CC81B347CB72" ma:contentTypeVersion="2" ma:contentTypeDescription="Create a new document." ma:contentTypeScope="" ma:versionID="15b5980682a9348d03b1bfa52f49ec15">
  <xsd:schema xmlns:xsd="http://www.w3.org/2001/XMLSchema" xmlns:xs="http://www.w3.org/2001/XMLSchema" xmlns:p="http://schemas.microsoft.com/office/2006/metadata/properties" xmlns:ns2="f4e31005-0f77-48c3-a472-bfcda6089d30" targetNamespace="http://schemas.microsoft.com/office/2006/metadata/properties" ma:root="true" ma:fieldsID="f4c76b7d217c55d3486511d2c42c6cc5" ns2:_="">
    <xsd:import namespace="f4e31005-0f77-48c3-a472-bfcda6089d3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31005-0f77-48c3-a472-bfcda6089d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3BC048-296F-47B2-80B1-A979FE6862F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4e31005-0f77-48c3-a472-bfcda6089d30"/>
    <ds:schemaRef ds:uri="http://www.w3.org/XML/1998/namespace"/>
  </ds:schemaRefs>
</ds:datastoreItem>
</file>

<file path=customXml/itemProps2.xml><?xml version="1.0" encoding="utf-8"?>
<ds:datastoreItem xmlns:ds="http://schemas.openxmlformats.org/officeDocument/2006/customXml" ds:itemID="{FBFB7724-AC6E-49E7-85EB-9D1A0E4CA3D0}">
  <ds:schemaRefs>
    <ds:schemaRef ds:uri="http://schemas.microsoft.com/sharepoint/v3/contenttype/forms"/>
  </ds:schemaRefs>
</ds:datastoreItem>
</file>

<file path=customXml/itemProps3.xml><?xml version="1.0" encoding="utf-8"?>
<ds:datastoreItem xmlns:ds="http://schemas.openxmlformats.org/officeDocument/2006/customXml" ds:itemID="{C7F469A2-A505-4856-B7C8-757D1E65D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e31005-0f77-48c3-a472-bfcda6089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TotalTime>
  <Words>840</Words>
  <Application>Microsoft Office PowerPoint</Application>
  <PresentationFormat>On-screen Show (4:3)</PresentationFormat>
  <Paragraphs>73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WATCH: How Vianet helped Algoma University build technological capacity for greater student success.</vt:lpstr>
      <vt:lpstr>WATCH: How Brightspace, D2L’s platform, brings life to gamified learning  at Lambton College.</vt:lpstr>
      <vt:lpstr>Windsor-Essex Catholic District School Board </vt:lpstr>
      <vt:lpstr>Stage2Data at Superior North Catholic District School Board</vt:lpstr>
      <vt:lpstr>Resolve Collaboration at Durham College</vt:lpstr>
      <vt:lpstr>ORION ISP at Georgian College</vt:lpstr>
      <vt:lpstr>Perimeter Institute of Theoretical Physics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nico</dc:creator>
  <cp:lastModifiedBy>valerie lam</cp:lastModifiedBy>
  <cp:revision>61</cp:revision>
  <dcterms:created xsi:type="dcterms:W3CDTF">2016-04-15T14:23:24Z</dcterms:created>
  <dcterms:modified xsi:type="dcterms:W3CDTF">2016-06-28T20:00:33Z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0x010100EC52A2EC40EC3E468475CC81B347CB72</vt:lpwstr>
  </property>
</Properties>
</file>